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handoutMasterIdLst>
    <p:handoutMasterId r:id="rId38"/>
  </p:handoutMasterIdLst>
  <p:sldIdLst>
    <p:sldId id="256" r:id="rId2"/>
    <p:sldId id="257" r:id="rId3"/>
    <p:sldId id="258" r:id="rId4"/>
    <p:sldId id="260" r:id="rId5"/>
    <p:sldId id="261" r:id="rId6"/>
    <p:sldId id="262" r:id="rId7"/>
    <p:sldId id="263" r:id="rId8"/>
    <p:sldId id="264" r:id="rId9"/>
    <p:sldId id="265" r:id="rId10"/>
    <p:sldId id="288" r:id="rId11"/>
    <p:sldId id="287" r:id="rId12"/>
    <p:sldId id="266" r:id="rId13"/>
    <p:sldId id="270" r:id="rId14"/>
    <p:sldId id="279" r:id="rId15"/>
    <p:sldId id="271" r:id="rId16"/>
    <p:sldId id="296" r:id="rId17"/>
    <p:sldId id="277" r:id="rId18"/>
    <p:sldId id="273" r:id="rId19"/>
    <p:sldId id="274" r:id="rId20"/>
    <p:sldId id="275" r:id="rId21"/>
    <p:sldId id="278" r:id="rId22"/>
    <p:sldId id="272" r:id="rId23"/>
    <p:sldId id="276" r:id="rId24"/>
    <p:sldId id="280" r:id="rId25"/>
    <p:sldId id="281" r:id="rId26"/>
    <p:sldId id="282" r:id="rId27"/>
    <p:sldId id="290" r:id="rId28"/>
    <p:sldId id="283" r:id="rId29"/>
    <p:sldId id="284" r:id="rId30"/>
    <p:sldId id="285" r:id="rId31"/>
    <p:sldId id="293" r:id="rId32"/>
    <p:sldId id="292" r:id="rId33"/>
    <p:sldId id="291" r:id="rId34"/>
    <p:sldId id="294" r:id="rId35"/>
    <p:sldId id="295" r:id="rId3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1F1F"/>
    <a:srgbClr val="EBE218"/>
    <a:srgbClr val="368C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232" autoAdjust="0"/>
    <p:restoredTop sz="53483" autoAdjust="0"/>
  </p:normalViewPr>
  <p:slideViewPr>
    <p:cSldViewPr snapToGrid="0">
      <p:cViewPr varScale="1">
        <p:scale>
          <a:sx n="76" d="100"/>
          <a:sy n="76" d="100"/>
        </p:scale>
        <p:origin x="2480" y="192"/>
      </p:cViewPr>
      <p:guideLst>
        <p:guide orient="horz" pos="2160"/>
        <p:guide pos="3840"/>
      </p:guideLst>
    </p:cSldViewPr>
  </p:slideViewPr>
  <p:outlineViewPr>
    <p:cViewPr>
      <p:scale>
        <a:sx n="33" d="100"/>
        <a:sy n="33" d="100"/>
      </p:scale>
      <p:origin x="0" y="0"/>
    </p:cViewPr>
  </p:outlineViewPr>
  <p:notesTextViewPr>
    <p:cViewPr>
      <p:scale>
        <a:sx n="110" d="100"/>
        <a:sy n="110" d="100"/>
      </p:scale>
      <p:origin x="0" y="0"/>
    </p:cViewPr>
  </p:notesTextViewPr>
  <p:sorterViewPr>
    <p:cViewPr>
      <p:scale>
        <a:sx n="80" d="100"/>
        <a:sy n="80" d="100"/>
      </p:scale>
      <p:origin x="0" y="0"/>
    </p:cViewPr>
  </p:sorterViewPr>
  <p:notesViewPr>
    <p:cSldViewPr snapToGrid="0">
      <p:cViewPr>
        <p:scale>
          <a:sx n="150" d="100"/>
          <a:sy n="150" d="100"/>
        </p:scale>
        <p:origin x="2106" y="-40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ECC247C7-FA5B-E595-4993-3E9B224A574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A418850F-A6AF-5E7C-A5A4-A4FABA6BC4D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DD695BD-665D-43BC-9B7F-920E0FC27284}" type="datetimeFigureOut">
              <a:rPr lang="fr-FR" smtClean="0"/>
              <a:t>31/05/2024</a:t>
            </a:fld>
            <a:endParaRPr lang="fr-FR"/>
          </a:p>
        </p:txBody>
      </p:sp>
      <p:sp>
        <p:nvSpPr>
          <p:cNvPr id="4" name="Espace réservé du pied de page 3">
            <a:extLst>
              <a:ext uri="{FF2B5EF4-FFF2-40B4-BE49-F238E27FC236}">
                <a16:creationId xmlns:a16="http://schemas.microsoft.com/office/drawing/2014/main" id="{9BA4C186-8856-4A9E-FE59-255D5452A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3B9AD339-1144-295F-FCA5-EB759205AA7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AE12F50-DE51-42EA-AF90-94BB52E35559}" type="slidenum">
              <a:rPr lang="fr-FR" sz="2000" smtClean="0"/>
              <a:t>‹N°›</a:t>
            </a:fld>
            <a:endParaRPr lang="fr-FR" sz="2000" dirty="0"/>
          </a:p>
        </p:txBody>
      </p:sp>
    </p:spTree>
    <p:extLst>
      <p:ext uri="{BB962C8B-B14F-4D97-AF65-F5344CB8AC3E}">
        <p14:creationId xmlns:p14="http://schemas.microsoft.com/office/powerpoint/2010/main" val="1665920895"/>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jpg>
</file>

<file path=ppt/media/image29.jp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jpg>
</file>

<file path=ppt/media/image66.png>
</file>

<file path=ppt/media/image67.png>
</file>

<file path=ppt/media/image68.png>
</file>

<file path=ppt/media/image69.png>
</file>

<file path=ppt/media/image70.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4D5C0F-CEE1-5648-8097-E0037AC7AC70}" type="datetimeFigureOut">
              <a:rPr lang="fr-FR" smtClean="0"/>
              <a:t>31/05/2024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047FD6-9982-E74D-BC91-6C7178BC52B1}" type="slidenum">
              <a:rPr lang="fr-FR" smtClean="0"/>
              <a:t>‹N°›</a:t>
            </a:fld>
            <a:endParaRPr lang="fr-FR"/>
          </a:p>
        </p:txBody>
      </p:sp>
    </p:spTree>
    <p:extLst>
      <p:ext uri="{BB962C8B-B14F-4D97-AF65-F5344CB8AC3E}">
        <p14:creationId xmlns:p14="http://schemas.microsoft.com/office/powerpoint/2010/main" val="3333436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a:t>
            </a:fld>
            <a:endParaRPr lang="fr-FR"/>
          </a:p>
        </p:txBody>
      </p:sp>
    </p:spTree>
    <p:extLst>
      <p:ext uri="{BB962C8B-B14F-4D97-AF65-F5344CB8AC3E}">
        <p14:creationId xmlns:p14="http://schemas.microsoft.com/office/powerpoint/2010/main" val="4152675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Acteur :  Ce sont tous les utilisateurs externes au système, cela peut être des humain ou d’autre programmes</a:t>
            </a:r>
          </a:p>
          <a:p>
            <a:endParaRPr lang="fr-FR" dirty="0"/>
          </a:p>
          <a:p>
            <a:r>
              <a:rPr lang="fr-FR" dirty="0"/>
              <a:t>Héritage ou généralisation, est une relation entre un cas d’utilisation spécifique et un autre plus générale. Il permet de partager les droits entre plusieurs acteurs</a:t>
            </a:r>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Cas d’utilisation : Modélisation des fonctionnalités  qu’offre un système au utilisateur.</a:t>
            </a:r>
          </a:p>
          <a:p>
            <a:endParaRPr lang="fr-FR" dirty="0"/>
          </a:p>
          <a:p>
            <a:r>
              <a:rPr lang="fr-FR" dirty="0" err="1"/>
              <a:t>Extend</a:t>
            </a:r>
            <a:r>
              <a:rPr lang="fr-FR" dirty="0"/>
              <a:t> : c’est la relation entre 2 use case. Cette relation est non obligatoire pour le déroulement de l’utilisation</a:t>
            </a:r>
          </a:p>
          <a:p>
            <a:endParaRPr lang="fr-FR" dirty="0"/>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10</a:t>
            </a:fld>
            <a:endParaRPr lang="fr-FR"/>
          </a:p>
        </p:txBody>
      </p:sp>
    </p:spTree>
    <p:extLst>
      <p:ext uri="{BB962C8B-B14F-4D97-AF65-F5344CB8AC3E}">
        <p14:creationId xmlns:p14="http://schemas.microsoft.com/office/powerpoint/2010/main" val="1638672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Include</a:t>
            </a:r>
            <a:r>
              <a:rPr lang="fr-FR" dirty="0"/>
              <a:t> c’est la relation entre 2 use case. Cette relation est obligatoire pour le déroulement de l’utilisation</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11</a:t>
            </a:fld>
            <a:endParaRPr lang="fr-FR"/>
          </a:p>
        </p:txBody>
      </p:sp>
    </p:spTree>
    <p:extLst>
      <p:ext uri="{BB962C8B-B14F-4D97-AF65-F5344CB8AC3E}">
        <p14:creationId xmlns:p14="http://schemas.microsoft.com/office/powerpoint/2010/main" val="19901103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diagramme d’activité est un diagramme UML (</a:t>
            </a:r>
            <a:r>
              <a:rPr lang="fr-FR" dirty="0" err="1"/>
              <a:t>Unified</a:t>
            </a:r>
            <a:r>
              <a:rPr lang="fr-FR" dirty="0"/>
              <a:t> Modeling </a:t>
            </a:r>
            <a:r>
              <a:rPr lang="fr-FR" dirty="0" err="1"/>
              <a:t>Language</a:t>
            </a:r>
            <a:r>
              <a:rPr lang="fr-FR" dirty="0"/>
              <a:t>) de modélisation comportementale. Il permet de représenter graphiquement les différentes étapes liées au déroulement d’un process.</a:t>
            </a:r>
          </a:p>
          <a:p>
            <a:endParaRPr lang="fr-FR" dirty="0"/>
          </a:p>
          <a:p>
            <a:r>
              <a:rPr lang="fr-FR" dirty="0"/>
              <a:t>Etat initial : C’est le point de départ, il est toujours placé dans la partie système qui est dans l’attente d’une action au moment </a:t>
            </a:r>
            <a:r>
              <a:rPr lang="fr-FR" dirty="0" err="1"/>
              <a:t>T</a:t>
            </a:r>
            <a:endParaRPr lang="fr-FR" dirty="0"/>
          </a:p>
          <a:p>
            <a:endParaRPr lang="fr-FR" dirty="0"/>
          </a:p>
          <a:p>
            <a:r>
              <a:rPr lang="fr-FR" dirty="0" err="1"/>
              <a:t>Accept</a:t>
            </a:r>
            <a:r>
              <a:rPr lang="fr-FR" dirty="0"/>
              <a:t> signal : Il représente l’étape qui reçoit le signal entrant ou un évènement externe qui permet de pouvoir continuer l’exécution. Il spécifie le déclencheur du cas d’utilisation</a:t>
            </a:r>
          </a:p>
          <a:p>
            <a:endParaRPr lang="fr-FR" dirty="0"/>
          </a:p>
          <a:p>
            <a:r>
              <a:rPr lang="fr-FR" dirty="0"/>
              <a:t>Les actions sont toutes les différentes tâches de chaque étape du process. Il est représenté par un rectangle et une phrase indiquant l’action</a:t>
            </a:r>
          </a:p>
          <a:p>
            <a:endParaRPr lang="fr-FR" dirty="0"/>
          </a:p>
          <a:p>
            <a:r>
              <a:rPr lang="fr-FR" dirty="0"/>
              <a:t>Les décisions :  Représenté par un losange, il est le point de décision dans le process où le flux d’activité peut diverger en fonction d’une condition ou d’une décision</a:t>
            </a:r>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Nœud de fin de flot : Représenté par un croix dans un cercle, il indique la fin d’un flux d’activité sur une branche ce qui n’a aucune incidence sur le reste des flux actifs de l’activités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r>
              <a:rPr lang="fr-FR" dirty="0"/>
              <a:t>Noeud de bifurcation : </a:t>
            </a:r>
            <a:r>
              <a:rPr lang="fr-FR" dirty="0">
                <a:effectLst/>
                <a:latin typeface="Helvetica" pitchFamily="2" charset="0"/>
              </a:rPr>
              <a:t>représente la décomposition du flux d’activité en plusieurs flux parallèles qui s’exécute en même temps.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err="1"/>
              <a:t>Send</a:t>
            </a:r>
            <a:r>
              <a:rPr lang="fr-FR" dirty="0"/>
              <a:t> signal : représente, quant à lui, une action qui déclenche l’envoi d’un signal ou d’un évènement  à un autre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L’état final , indique la fin du process.</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12</a:t>
            </a:fld>
            <a:endParaRPr lang="fr-FR"/>
          </a:p>
        </p:txBody>
      </p:sp>
    </p:spTree>
    <p:extLst>
      <p:ext uri="{BB962C8B-B14F-4D97-AF65-F5344CB8AC3E}">
        <p14:creationId xmlns:p14="http://schemas.microsoft.com/office/powerpoint/2010/main" val="38863247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diagramme de séquence est une modélisation qui montre comment différents objet ou composant interagissent les uns les autres dans un ordre chronologique spécifiques. On le représente dans un scénario nominal, c’est-à-dire sans aucune erreur</a:t>
            </a:r>
          </a:p>
          <a:p>
            <a:endParaRPr lang="fr-FR" dirty="0"/>
          </a:p>
          <a:p>
            <a:r>
              <a:rPr lang="fr-FR" dirty="0"/>
              <a:t>Il est composé de plusieurs éléments : </a:t>
            </a:r>
          </a:p>
          <a:p>
            <a:r>
              <a:rPr lang="fr-FR" dirty="0"/>
              <a:t>La </a:t>
            </a:r>
            <a:r>
              <a:rPr lang="fr-FR" dirty="0" err="1"/>
              <a:t>Lifeline</a:t>
            </a:r>
            <a:r>
              <a:rPr lang="fr-FR" dirty="0"/>
              <a:t> : qui représente l’existence temporelle d’un objet ou d’une entité </a:t>
            </a:r>
          </a:p>
          <a:p>
            <a:r>
              <a:rPr lang="fr-FR" dirty="0"/>
              <a:t>Le message synchrone est un message où l’émetteur attend une réponse du système</a:t>
            </a:r>
          </a:p>
          <a:p>
            <a:r>
              <a:rPr lang="fr-FR" dirty="0"/>
              <a:t>Le self message est un message envoyé par un objet à lui-même, il indique que l’objet </a:t>
            </a:r>
            <a:r>
              <a:rPr lang="fr-FR" dirty="0" err="1"/>
              <a:t>declenche</a:t>
            </a:r>
            <a:r>
              <a:rPr lang="fr-FR" dirty="0"/>
              <a:t> une action qui n’interfère pas avec un autre objet ET le </a:t>
            </a:r>
            <a:r>
              <a:rPr lang="fr-FR" dirty="0" err="1"/>
              <a:t>reply</a:t>
            </a:r>
            <a:r>
              <a:rPr lang="fr-FR" dirty="0"/>
              <a:t> message qui est un message de retour envoyé par le système en réponse au message envoyé par l’émetteur</a:t>
            </a:r>
          </a:p>
          <a:p>
            <a:endParaRPr lang="fr-FR" dirty="0"/>
          </a:p>
          <a:p>
            <a:r>
              <a:rPr lang="fr-FR" dirty="0"/>
              <a:t>Les scénarios alternatifs représentent une séquence d’action qui se produit dans des conditions spécifiques qui différent du scénario nominal.</a:t>
            </a:r>
          </a:p>
          <a:p>
            <a:endParaRPr lang="fr-FR" dirty="0"/>
          </a:p>
          <a:p>
            <a:r>
              <a:rPr lang="fr-FR" dirty="0"/>
              <a:t>Les scénarios d’erreurs représentent une séquence d’action  qui se produit lorsque des erreurs ou des exceptions ont lieu pendant le scénario principal et qui y mettent un terme.</a:t>
            </a:r>
          </a:p>
          <a:p>
            <a:endParaRPr lang="fr-FR" dirty="0"/>
          </a:p>
          <a:p>
            <a:r>
              <a:rPr lang="fr-FR" dirty="0"/>
              <a:t>PRESENTATION DU SITE</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13</a:t>
            </a:fld>
            <a:endParaRPr lang="fr-FR"/>
          </a:p>
        </p:txBody>
      </p:sp>
    </p:spTree>
    <p:extLst>
      <p:ext uri="{BB962C8B-B14F-4D97-AF65-F5344CB8AC3E}">
        <p14:creationId xmlns:p14="http://schemas.microsoft.com/office/powerpoint/2010/main" val="25080368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Maintenant , je vais vous présentez la partie de développement Front. L’application a été créé sous le format MVC Model </a:t>
            </a:r>
            <a:r>
              <a:rPr lang="fr-FR" dirty="0" err="1"/>
              <a:t>View</a:t>
            </a:r>
            <a:r>
              <a:rPr lang="fr-FR" dirty="0"/>
              <a:t> Controller</a:t>
            </a:r>
          </a:p>
          <a:p>
            <a:endParaRPr lang="fr-FR" dirty="0"/>
          </a:p>
          <a:p>
            <a:r>
              <a:rPr lang="fr-FR" dirty="0"/>
              <a:t>C’est un type d’architecture qui divise une application en 3 composants interconnectés qui permet une meilleure lisibilité du code , il facilite la gestion , la maintenance et l’</a:t>
            </a:r>
            <a:r>
              <a:rPr lang="fr-FR" dirty="0" err="1"/>
              <a:t>évolutilité</a:t>
            </a:r>
            <a:r>
              <a:rPr lang="fr-FR" dirty="0"/>
              <a:t> du code.</a:t>
            </a:r>
          </a:p>
          <a:p>
            <a:endParaRPr lang="fr-FR" dirty="0"/>
          </a:p>
          <a:p>
            <a:r>
              <a:rPr lang="fr-FR" dirty="0"/>
              <a:t>Le Model va répertorier l’ensemble des fichiers qui servent à représenter la structure des données et la logique métier de l’application, Les model interagissent avec la BDD.</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Le </a:t>
            </a:r>
            <a:r>
              <a:rPr lang="fr-FR" dirty="0" err="1"/>
              <a:t>View</a:t>
            </a:r>
            <a:r>
              <a:rPr lang="fr-FR" dirty="0"/>
              <a:t> va lui centraliser les fichiers responsables de l’interface utilisateur et de l’affichage des données</a:t>
            </a:r>
          </a:p>
          <a:p>
            <a:r>
              <a:rPr lang="fr-FR" dirty="0"/>
              <a:t>Le Controller lui va inventorier les fichiers responsables des requêtes utilisateur et de la coordination entre les model et les vues</a:t>
            </a:r>
          </a:p>
          <a:p>
            <a:endParaRPr lang="fr-FR" dirty="0"/>
          </a:p>
          <a:p>
            <a:r>
              <a:rPr lang="fr-FR" dirty="0"/>
              <a:t>Voyons maintenant la fonction de compteur.</a:t>
            </a:r>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14</a:t>
            </a:fld>
            <a:endParaRPr lang="fr-FR"/>
          </a:p>
        </p:txBody>
      </p:sp>
    </p:spTree>
    <p:extLst>
      <p:ext uri="{BB962C8B-B14F-4D97-AF65-F5344CB8AC3E}">
        <p14:creationId xmlns:p14="http://schemas.microsoft.com/office/powerpoint/2010/main" val="28828947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commencer, on va gérer le Template qui sert de structure à </a:t>
            </a:r>
            <a:r>
              <a:rPr lang="fr-FR" dirty="0" err="1"/>
              <a:t>chaques</a:t>
            </a:r>
            <a:r>
              <a:rPr lang="fr-FR" dirty="0"/>
              <a:t> vue en instanciant l’ensemble des éléments nécessaire au </a:t>
            </a:r>
            <a:r>
              <a:rPr lang="fr-FR" dirty="0" err="1"/>
              <a:t>head</a:t>
            </a:r>
            <a:r>
              <a:rPr lang="fr-FR" dirty="0"/>
              <a:t>.</a:t>
            </a:r>
          </a:p>
          <a:p>
            <a:endParaRPr lang="fr-FR" dirty="0"/>
          </a:p>
          <a:p>
            <a:r>
              <a:rPr lang="fr-FR" dirty="0"/>
              <a:t>Les Meta </a:t>
            </a:r>
            <a:r>
              <a:rPr lang="fr-FR" dirty="0" err="1"/>
              <a:t>charset</a:t>
            </a:r>
            <a:r>
              <a:rPr lang="fr-FR" dirty="0"/>
              <a:t> est utilisé pour l’encodage des caractères en UTF-8 qui est le type d’encodage le plus utilisé puisqu’il prend en charge la majorité des caractères et langues parlés dans le monde</a:t>
            </a:r>
          </a:p>
          <a:p>
            <a:endParaRPr lang="fr-FR" dirty="0"/>
          </a:p>
          <a:p>
            <a:r>
              <a:rPr lang="fr-FR" dirty="0"/>
              <a:t>Balise Link pour lier nos feuilles de styles à la page.</a:t>
            </a:r>
          </a:p>
          <a:p>
            <a:r>
              <a:rPr lang="fr-FR" dirty="0"/>
              <a:t>Boucle </a:t>
            </a:r>
            <a:r>
              <a:rPr lang="fr-FR" dirty="0" err="1"/>
              <a:t>foreach</a:t>
            </a:r>
            <a:r>
              <a:rPr lang="fr-FR" dirty="0"/>
              <a:t> va venir récupérer les fichiers instancier dans le </a:t>
            </a:r>
            <a:r>
              <a:rPr lang="fr-FR" dirty="0" err="1"/>
              <a:t>controller</a:t>
            </a:r>
            <a:r>
              <a:rPr lang="fr-FR" dirty="0"/>
              <a:t> qui seront lier uniquement à une page précise</a:t>
            </a:r>
          </a:p>
          <a:p>
            <a:endParaRPr lang="fr-FR" dirty="0"/>
          </a:p>
          <a:p>
            <a:r>
              <a:rPr lang="fr-FR" dirty="0"/>
              <a:t>Balise Script pour lier le javascript</a:t>
            </a:r>
          </a:p>
          <a:p>
            <a:r>
              <a:rPr lang="fr-FR" dirty="0"/>
              <a:t>Même chose pour la </a:t>
            </a:r>
            <a:r>
              <a:rPr lang="fr-FR" dirty="0" err="1"/>
              <a:t>foreach</a:t>
            </a:r>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15</a:t>
            </a:fld>
            <a:endParaRPr lang="fr-FR"/>
          </a:p>
        </p:txBody>
      </p:sp>
    </p:spTree>
    <p:extLst>
      <p:ext uri="{BB962C8B-B14F-4D97-AF65-F5344CB8AC3E}">
        <p14:creationId xmlns:p14="http://schemas.microsoft.com/office/powerpoint/2010/main" val="21341560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créé le </a:t>
            </a:r>
            <a:r>
              <a:rPr lang="fr-FR" dirty="0" err="1"/>
              <a:t>controller</a:t>
            </a:r>
            <a:r>
              <a:rPr lang="fr-FR" dirty="0"/>
              <a:t> de ma page </a:t>
            </a:r>
          </a:p>
          <a:p>
            <a:r>
              <a:rPr lang="fr-FR" dirty="0"/>
              <a:t>Le </a:t>
            </a:r>
            <a:r>
              <a:rPr lang="fr-FR" dirty="0" err="1"/>
              <a:t>namespace</a:t>
            </a:r>
            <a:r>
              <a:rPr lang="fr-FR" dirty="0"/>
              <a:t> va instancier le chemin de mon fichier</a:t>
            </a:r>
          </a:p>
          <a:p>
            <a:endParaRPr lang="fr-FR" dirty="0"/>
          </a:p>
          <a:p>
            <a:r>
              <a:rPr lang="fr-FR" dirty="0"/>
              <a:t>Use va permettre de faire comprendre au </a:t>
            </a:r>
            <a:r>
              <a:rPr lang="fr-FR" dirty="0" err="1"/>
              <a:t>controller</a:t>
            </a:r>
            <a:r>
              <a:rPr lang="fr-FR" dirty="0"/>
              <a:t> qu’il doit utiliser le Template vu à la slide juste avant </a:t>
            </a:r>
          </a:p>
          <a:p>
            <a:endParaRPr lang="fr-FR" dirty="0"/>
          </a:p>
          <a:p>
            <a:r>
              <a:rPr lang="fr-FR" dirty="0"/>
              <a:t>Je crée une class </a:t>
            </a:r>
            <a:r>
              <a:rPr lang="fr-FR" dirty="0" err="1"/>
              <a:t>chiffreController</a:t>
            </a:r>
            <a:r>
              <a:rPr lang="fr-FR" dirty="0"/>
              <a:t> qui prend une fonction et renvoi au Template, grâce à la </a:t>
            </a:r>
            <a:r>
              <a:rPr lang="fr-FR" dirty="0" err="1"/>
              <a:t>method</a:t>
            </a:r>
            <a:r>
              <a:rPr lang="fr-FR" dirty="0"/>
              <a:t> </a:t>
            </a:r>
            <a:r>
              <a:rPr lang="fr-FR" dirty="0" err="1"/>
              <a:t>render</a:t>
            </a:r>
            <a:r>
              <a:rPr lang="fr-FR" dirty="0"/>
              <a:t> les éléments dont aura besoin le Template.</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16</a:t>
            </a:fld>
            <a:endParaRPr lang="fr-FR"/>
          </a:p>
        </p:txBody>
      </p:sp>
    </p:spTree>
    <p:extLst>
      <p:ext uri="{BB962C8B-B14F-4D97-AF65-F5344CB8AC3E}">
        <p14:creationId xmlns:p14="http://schemas.microsoft.com/office/powerpoint/2010/main" val="15750992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Dans le fichier vue, il y a l’ensemble de la structure HTML mais je vais vous présenter uniquement la partie qui nous intéresse : la </a:t>
            </a:r>
            <a:r>
              <a:rPr lang="fr-FR" dirty="0" err="1"/>
              <a:t>map</a:t>
            </a:r>
            <a:r>
              <a:rPr lang="fr-FR" dirty="0"/>
              <a:t> : </a:t>
            </a:r>
          </a:p>
          <a:p>
            <a:endParaRPr lang="fr-FR" dirty="0"/>
          </a:p>
          <a:p>
            <a:r>
              <a:rPr lang="fr-FR" dirty="0"/>
              <a:t>Cette section prend 2 Div : une infobulle qui s’affiche dynamiquement avec les données demandées que nous verrons dans la suite de la présentation et une mappemonde au format SVG.</a:t>
            </a:r>
          </a:p>
          <a:p>
            <a:endParaRPr lang="fr-FR" dirty="0"/>
          </a:p>
          <a:p>
            <a:r>
              <a:rPr lang="fr-FR" dirty="0"/>
              <a:t>J’ai choisi ce format car c’est un format puissant qui va me permettre de jouer avec des animations et crée de l’interactivité pour récupérée des données. Il a l’avantage aussi d’être vectorielle et basé sur du XML donc il peut être modifier avec n’importe quel éditeur de code</a:t>
            </a:r>
          </a:p>
          <a:p>
            <a:endParaRPr lang="fr-FR" dirty="0"/>
          </a:p>
          <a:p>
            <a:r>
              <a:rPr lang="fr-FR" dirty="0"/>
              <a:t>Parler des class Bootstrap.</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17</a:t>
            </a:fld>
            <a:endParaRPr lang="fr-FR"/>
          </a:p>
        </p:txBody>
      </p:sp>
    </p:spTree>
    <p:extLst>
      <p:ext uri="{BB962C8B-B14F-4D97-AF65-F5344CB8AC3E}">
        <p14:creationId xmlns:p14="http://schemas.microsoft.com/office/powerpoint/2010/main" val="26602747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Malgré les différentes class Bootstrap, j’ai aussi du CSS personnalisé pour certains éléments</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18</a:t>
            </a:fld>
            <a:endParaRPr lang="fr-FR"/>
          </a:p>
        </p:txBody>
      </p:sp>
    </p:spTree>
    <p:extLst>
      <p:ext uri="{BB962C8B-B14F-4D97-AF65-F5344CB8AC3E}">
        <p14:creationId xmlns:p14="http://schemas.microsoft.com/office/powerpoint/2010/main" val="18993708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Passons maintenant à la partie la plus intéressante : le Javascript  </a:t>
            </a:r>
          </a:p>
          <a:p>
            <a:endParaRPr lang="fr-FR" dirty="0"/>
          </a:p>
          <a:p>
            <a:r>
              <a:rPr lang="fr-FR" dirty="0"/>
              <a:t>Dans un premier temps j’instancie l’ensemble des éléments du DOM dont j’aurais besoin dans mon fichier Javascript. </a:t>
            </a:r>
          </a:p>
          <a:p>
            <a:r>
              <a:rPr lang="fr-FR" dirty="0"/>
              <a:t>J ’utilise les 2 méthodes d’interface différente pour tout ce qui sera non spécifique et statique, j’utilise une </a:t>
            </a:r>
            <a:r>
              <a:rPr lang="fr-FR" dirty="0" err="1"/>
              <a:t>nodeList</a:t>
            </a:r>
            <a:r>
              <a:rPr lang="fr-FR" dirty="0"/>
              <a:t> avec </a:t>
            </a:r>
            <a:r>
              <a:rPr lang="fr-FR" dirty="0" err="1"/>
              <a:t>querySelector</a:t>
            </a:r>
            <a:r>
              <a:rPr lang="fr-FR" dirty="0"/>
              <a:t> pour les éléments ciblés et dynamique, j’utilise une </a:t>
            </a:r>
            <a:r>
              <a:rPr lang="fr-FR" dirty="0" err="1"/>
              <a:t>htmlCollection</a:t>
            </a:r>
            <a:r>
              <a:rPr lang="fr-FR" dirty="0"/>
              <a:t> avec </a:t>
            </a:r>
            <a:r>
              <a:rPr lang="fr-FR" dirty="0" err="1"/>
              <a:t>getElementById</a:t>
            </a:r>
            <a:endParaRPr lang="fr-FR" dirty="0"/>
          </a:p>
          <a:p>
            <a:endParaRPr lang="fr-FR" dirty="0"/>
          </a:p>
          <a:p>
            <a:r>
              <a:rPr lang="fr-FR" dirty="0"/>
              <a:t>Grace à l’attribut </a:t>
            </a:r>
            <a:r>
              <a:rPr lang="fr-FR" dirty="0" err="1"/>
              <a:t>setAttribute</a:t>
            </a:r>
            <a:r>
              <a:rPr lang="fr-FR" dirty="0"/>
              <a:t>, j’ajoute dynamiquement à la class </a:t>
            </a:r>
            <a:r>
              <a:rPr lang="fr-FR" dirty="0" err="1"/>
              <a:t>tooltip</a:t>
            </a:r>
            <a:r>
              <a:rPr lang="fr-FR" dirty="0"/>
              <a:t> un attribut . </a:t>
            </a:r>
          </a:p>
          <a:p>
            <a:r>
              <a:rPr lang="fr-FR" dirty="0"/>
              <a:t>Grâce à </a:t>
            </a:r>
            <a:r>
              <a:rPr lang="fr-FR" dirty="0" err="1"/>
              <a:t>getComputedStyle</a:t>
            </a:r>
            <a:r>
              <a:rPr lang="fr-FR" dirty="0"/>
              <a:t> qui va me donner toutes les propriétés de l’élément ciblé, je récupère sa largeur et sa hauteur que je garde en mémoire avec ma constante.</a:t>
            </a:r>
          </a:p>
          <a:p>
            <a:endParaRPr lang="fr-FR" dirty="0"/>
          </a:p>
          <a:p>
            <a:r>
              <a:rPr lang="fr-FR" dirty="0"/>
              <a:t>J’initialise une une nouvelle date qui sera celle du jour uniquement pour pouvoir récupérer l’année grâce à </a:t>
            </a:r>
            <a:r>
              <a:rPr lang="fr-FR" dirty="0" err="1"/>
              <a:t>getFullYear</a:t>
            </a:r>
            <a:r>
              <a:rPr lang="fr-FR" dirty="0"/>
              <a:t>.</a:t>
            </a:r>
          </a:p>
          <a:p>
            <a:r>
              <a:rPr lang="fr-FR" dirty="0"/>
              <a:t>Pour le bien d’un de mes compteurs j’instancie une date au 1</a:t>
            </a:r>
            <a:r>
              <a:rPr lang="fr-FR" baseline="30000" dirty="0"/>
              <a:t>er</a:t>
            </a:r>
            <a:r>
              <a:rPr lang="fr-FR" dirty="0"/>
              <a:t> Janvier de l’année en cours. Avec Année – Index du Mois commençant à 0 et jour </a:t>
            </a:r>
          </a:p>
          <a:p>
            <a:endParaRPr lang="fr-FR" dirty="0"/>
          </a:p>
          <a:p>
            <a:r>
              <a:rPr lang="fr-FR" dirty="0"/>
              <a:t>Puis je finis par initialiser l’ensemble des informations par pays. Comme j’ai plusieurs informations par pays, je crée un objet qui me permettra une lecture plus facile grâce  au couple clé/valeur</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19</a:t>
            </a:fld>
            <a:endParaRPr lang="fr-FR"/>
          </a:p>
        </p:txBody>
      </p:sp>
    </p:spTree>
    <p:extLst>
      <p:ext uri="{BB962C8B-B14F-4D97-AF65-F5344CB8AC3E}">
        <p14:creationId xmlns:p14="http://schemas.microsoft.com/office/powerpoint/2010/main" val="3742089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a:t>
            </a:fld>
            <a:endParaRPr lang="fr-FR"/>
          </a:p>
        </p:txBody>
      </p:sp>
    </p:spTree>
    <p:extLst>
      <p:ext uri="{BB962C8B-B14F-4D97-AF65-F5344CB8AC3E}">
        <p14:creationId xmlns:p14="http://schemas.microsoft.com/office/powerpoint/2010/main" val="18165999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Avant de lancer mes fonctions, je déclare mes </a:t>
            </a:r>
            <a:r>
              <a:rPr lang="fr-FR" dirty="0" err="1"/>
              <a:t>setInterval</a:t>
            </a:r>
            <a:r>
              <a:rPr lang="fr-FR" dirty="0"/>
              <a:t> qui nous serviront plus tard.</a:t>
            </a:r>
          </a:p>
          <a:p>
            <a:endParaRPr lang="fr-FR" dirty="0"/>
          </a:p>
          <a:p>
            <a:r>
              <a:rPr lang="fr-FR" dirty="0"/>
              <a:t>J’ai créé 2 types de compteur : 1 qui se lance au chargement de la page un autre qui s’active au clic</a:t>
            </a:r>
          </a:p>
          <a:p>
            <a:endParaRPr lang="fr-FR" dirty="0"/>
          </a:p>
          <a:p>
            <a:r>
              <a:rPr lang="fr-FR" dirty="0"/>
              <a:t>Pour mener à bien leur activation, j’utilise l’écouteur d’évènements </a:t>
            </a:r>
            <a:r>
              <a:rPr lang="fr-FR" dirty="0" err="1"/>
              <a:t>addEventListener</a:t>
            </a:r>
            <a:r>
              <a:rPr lang="fr-FR" dirty="0"/>
              <a:t> qui va « écouter »tout ce qui se passe sur le DOM</a:t>
            </a:r>
          </a:p>
          <a:p>
            <a:endParaRPr lang="fr-FR" dirty="0"/>
          </a:p>
          <a:p>
            <a:r>
              <a:rPr lang="fr-FR" dirty="0"/>
              <a:t>Je commence par un un écouteur sur l’évènement « </a:t>
            </a:r>
            <a:r>
              <a:rPr lang="fr-FR" dirty="0" err="1"/>
              <a:t>load</a:t>
            </a:r>
            <a:r>
              <a:rPr lang="fr-FR" dirty="0"/>
              <a:t> » qui se charge de lancer ma fonction  </a:t>
            </a:r>
            <a:r>
              <a:rPr lang="fr-FR" dirty="0" err="1"/>
              <a:t>loopFr</a:t>
            </a:r>
            <a:r>
              <a:rPr lang="fr-FR" dirty="0"/>
              <a:t> qui prend en paramètre des valeurs de mon Objet France.</a:t>
            </a:r>
          </a:p>
          <a:p>
            <a:endParaRPr lang="fr-FR" dirty="0"/>
          </a:p>
          <a:p>
            <a:r>
              <a:rPr lang="fr-FR" dirty="0"/>
              <a:t>Le second va écouter l’évènement « clic » qui lancera 2 fonctions distinct. </a:t>
            </a:r>
          </a:p>
          <a:p>
            <a:endParaRPr lang="fr-FR" dirty="0"/>
          </a:p>
          <a:p>
            <a:r>
              <a:rPr lang="fr-FR" dirty="0"/>
              <a:t>Ma fonction fléchée commence par récupérer </a:t>
            </a:r>
            <a:r>
              <a:rPr lang="fr-FR" dirty="0" err="1"/>
              <a:t>l’id</a:t>
            </a:r>
            <a:r>
              <a:rPr lang="fr-FR" dirty="0"/>
              <a:t> de la cible du clic (d’où l’intérêt d’avoir une carte en SVG).</a:t>
            </a:r>
          </a:p>
          <a:p>
            <a:endParaRPr lang="fr-FR" dirty="0"/>
          </a:p>
          <a:p>
            <a:r>
              <a:rPr lang="fr-FR" dirty="0"/>
              <a:t>Puis j’efface les potentiels </a:t>
            </a:r>
            <a:r>
              <a:rPr lang="fr-FR" dirty="0" err="1"/>
              <a:t>setInterval</a:t>
            </a:r>
            <a:r>
              <a:rPr lang="fr-FR" dirty="0"/>
              <a:t> en cours qui va permettre de remettre les compteurs à 0</a:t>
            </a:r>
          </a:p>
          <a:p>
            <a:endParaRPr lang="fr-FR" dirty="0"/>
          </a:p>
          <a:p>
            <a:r>
              <a:rPr lang="fr-FR" dirty="0"/>
              <a:t>Et maintenant je peux lancé mes fonctions correctement. Ayant plusieurs pays de déclaré, j’ai opté pour un switch case qui prend en argument  la cible du clic récupérer juste avant et en fonction de son ID va lancer 2 fonctions avec les paramètres adéquats. </a:t>
            </a:r>
          </a:p>
          <a:p>
            <a:r>
              <a:rPr lang="fr-FR" dirty="0"/>
              <a:t>1 Fonction compteur pour les émissions de CO2 d’un citoyen d’un pays</a:t>
            </a:r>
          </a:p>
          <a:p>
            <a:r>
              <a:rPr lang="fr-FR" dirty="0"/>
              <a:t>L’autre pour les émissions du pays en question </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20</a:t>
            </a:fld>
            <a:endParaRPr lang="fr-FR"/>
          </a:p>
        </p:txBody>
      </p:sp>
    </p:spTree>
    <p:extLst>
      <p:ext uri="{BB962C8B-B14F-4D97-AF65-F5344CB8AC3E}">
        <p14:creationId xmlns:p14="http://schemas.microsoft.com/office/powerpoint/2010/main" val="14490036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Si toutefois un pays n’est pas répertorié on entra dans le cas default et j’affiche un message dynamiquement qui explique qu’on n'a pas les informations pour ce pays.</a:t>
            </a:r>
          </a:p>
          <a:p>
            <a:r>
              <a:rPr lang="fr-FR" dirty="0"/>
              <a:t>Cet affichage est fait en </a:t>
            </a:r>
            <a:r>
              <a:rPr lang="fr-FR" dirty="0" err="1"/>
              <a:t>textContent</a:t>
            </a:r>
            <a:r>
              <a:rPr lang="fr-FR" dirty="0"/>
              <a:t> pour éviter les injections de code malveillant cette fonction traite l’information comme du texte brut.</a:t>
            </a:r>
          </a:p>
          <a:p>
            <a:r>
              <a:rPr lang="fr-FR" dirty="0"/>
              <a:t>Pour un affichage optimal , je crée un container qui sera reconnu comme une div, je crée mes éléments de listing. Une fois mes éléments créer je les ajoute au container  qui sera ensuite envoyer à l’éléments du DOM que j’ai déclaré dès le départ.</a:t>
            </a:r>
          </a:p>
          <a:p>
            <a:endParaRPr lang="fr-FR" dirty="0"/>
          </a:p>
          <a:p>
            <a:r>
              <a:rPr lang="fr-FR" dirty="0"/>
              <a:t>Pour afficher le résultat de mes fonctions j’ai besoin que mon infobulle apparaisse à l’écran donc je commence par récupérer les coordonnées de mon pointeur grâce à </a:t>
            </a:r>
            <a:r>
              <a:rPr lang="fr-FR" dirty="0" err="1"/>
              <a:t>clientX</a:t>
            </a:r>
            <a:r>
              <a:rPr lang="fr-FR" dirty="0"/>
              <a:t> et Y qui récupère les coordonnées du pointeur sur ce qui est visible à l’écran  et scroll X et Y mesure la distance défilée par rapport au coin supérieur gauche du document entier.</a:t>
            </a:r>
          </a:p>
          <a:p>
            <a:endParaRPr lang="fr-FR" dirty="0"/>
          </a:p>
          <a:p>
            <a:r>
              <a:rPr lang="fr-FR" dirty="0"/>
              <a:t>A partir de ces éléments plus les éléments de style (</a:t>
            </a:r>
            <a:r>
              <a:rPr lang="fr-FR" dirty="0" err="1"/>
              <a:t>widt</a:t>
            </a:r>
            <a:r>
              <a:rPr lang="fr-FR" dirty="0"/>
              <a:t> et </a:t>
            </a:r>
            <a:r>
              <a:rPr lang="fr-FR" dirty="0" err="1"/>
              <a:t>height</a:t>
            </a:r>
            <a:r>
              <a:rPr lang="fr-FR" dirty="0"/>
              <a:t>) récupérés plus tôt je peux positionner exactement mon infobulle.</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21</a:t>
            </a:fld>
            <a:endParaRPr lang="fr-FR"/>
          </a:p>
        </p:txBody>
      </p:sp>
    </p:spTree>
    <p:extLst>
      <p:ext uri="{BB962C8B-B14F-4D97-AF65-F5344CB8AC3E}">
        <p14:creationId xmlns:p14="http://schemas.microsoft.com/office/powerpoint/2010/main" val="39779829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Je vais vous montrer maintenant une fonction qui est lancé au clic, toutes les fonctions sont basées sur le même principe. Ici la fonction d’émission de C02 par citoyen</a:t>
            </a:r>
          </a:p>
          <a:p>
            <a:endParaRPr lang="fr-FR" dirty="0"/>
          </a:p>
          <a:p>
            <a:r>
              <a:rPr lang="fr-FR" dirty="0"/>
              <a:t>Pour avoir un effet « chronomètre » et qu’ici on est sur des chiffre relativement petit (par exemple pour un français, on parle de 0.2g par seconde) je détail entièrement le poids du CO2 émit</a:t>
            </a:r>
          </a:p>
          <a:p>
            <a:r>
              <a:rPr lang="fr-FR" dirty="0"/>
              <a:t>Je commence par tout mettre à 0 </a:t>
            </a:r>
          </a:p>
          <a:p>
            <a:r>
              <a:rPr lang="fr-FR" dirty="0"/>
              <a:t>Ma fonction va me retour une fonction </a:t>
            </a:r>
            <a:r>
              <a:rPr lang="fr-FR" dirty="0" err="1"/>
              <a:t>setInterval</a:t>
            </a:r>
            <a:r>
              <a:rPr lang="fr-FR" dirty="0"/>
              <a:t> qui va incrément chaque seconde le poids passé en en paramètre. Puis je l’affiche de la même façon qu’expliqué un peu plus tôt pour des soucis de sécurité</a:t>
            </a:r>
          </a:p>
          <a:p>
            <a:endParaRPr lang="fr-FR" dirty="0"/>
          </a:p>
          <a:p>
            <a:r>
              <a:rPr lang="fr-FR" dirty="0"/>
              <a:t>Le résultat vous sera montré à la fin de la présentation.</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22</a:t>
            </a:fld>
            <a:endParaRPr lang="fr-FR"/>
          </a:p>
        </p:txBody>
      </p:sp>
    </p:spTree>
    <p:extLst>
      <p:ext uri="{BB962C8B-B14F-4D97-AF65-F5344CB8AC3E}">
        <p14:creationId xmlns:p14="http://schemas.microsoft.com/office/powerpoint/2010/main" val="12431914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Passons maintenant au Back de l’application</a:t>
            </a:r>
          </a:p>
          <a:p>
            <a:endParaRPr lang="fr-FR" dirty="0"/>
          </a:p>
          <a:p>
            <a:r>
              <a:rPr lang="fr-FR" dirty="0"/>
              <a:t>Je vais commencer par une présentation du MCD/MLD de la conception de la base de données</a:t>
            </a:r>
          </a:p>
          <a:p>
            <a:r>
              <a:rPr lang="fr-FR" dirty="0"/>
              <a:t>Ensuite, je vous présenterai comment les tables ont été créées</a:t>
            </a:r>
          </a:p>
          <a:p>
            <a:endParaRPr lang="fr-FR" dirty="0"/>
          </a:p>
          <a:p>
            <a:r>
              <a:rPr lang="fr-FR" dirty="0"/>
              <a:t>Et je finirai par une présentation du code pour l’envoi et la réception de messages personnels sur l’application. </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23</a:t>
            </a:fld>
            <a:endParaRPr lang="fr-FR"/>
          </a:p>
        </p:txBody>
      </p:sp>
    </p:spTree>
    <p:extLst>
      <p:ext uri="{BB962C8B-B14F-4D97-AF65-F5344CB8AC3E}">
        <p14:creationId xmlns:p14="http://schemas.microsoft.com/office/powerpoint/2010/main" val="16769697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Modèle de Conception de Données est une méthodologie Merise (</a:t>
            </a:r>
            <a:r>
              <a:rPr lang="fr-FR" b="0" i="0" dirty="0">
                <a:solidFill>
                  <a:srgbClr val="202122"/>
                </a:solidFill>
                <a:effectLst/>
                <a:highlight>
                  <a:srgbClr val="FFFFFF"/>
                </a:highlight>
                <a:latin typeface="Arial" panose="020B0604020202020204" pitchFamily="34" charset="0"/>
              </a:rPr>
              <a:t>Méthode d'Étude et de Réalisation Informatique pour les Systèmes d’Entreprise) qui consiste à avoir une représentation graphique structuré des données pour faciliter la compréhension de leur gestion.</a:t>
            </a:r>
          </a:p>
          <a:p>
            <a:endParaRPr lang="fr-FR" b="0" i="0" dirty="0">
              <a:solidFill>
                <a:srgbClr val="202122"/>
              </a:solidFill>
              <a:effectLst/>
              <a:highlight>
                <a:srgbClr val="FFFFFF"/>
              </a:highlight>
              <a:latin typeface="Arial" panose="020B0604020202020204" pitchFamily="34" charset="0"/>
            </a:endParaRPr>
          </a:p>
          <a:p>
            <a:r>
              <a:rPr lang="fr-FR" b="0" i="0" dirty="0">
                <a:solidFill>
                  <a:srgbClr val="202122"/>
                </a:solidFill>
                <a:effectLst/>
                <a:highlight>
                  <a:srgbClr val="FFFFFF"/>
                </a:highlight>
                <a:latin typeface="Arial" panose="020B0604020202020204" pitchFamily="34" charset="0"/>
              </a:rPr>
              <a:t>Elle est définie par différents éléments que l’on peut voir ici : </a:t>
            </a:r>
          </a:p>
          <a:p>
            <a:endParaRPr lang="fr-FR" b="0" i="0" dirty="0">
              <a:solidFill>
                <a:srgbClr val="202122"/>
              </a:solidFill>
              <a:effectLst/>
              <a:highlight>
                <a:srgbClr val="FFFFFF"/>
              </a:highlight>
              <a:latin typeface="Arial" panose="020B0604020202020204" pitchFamily="34" charset="0"/>
            </a:endParaRPr>
          </a:p>
          <a:p>
            <a:pPr marL="171450" indent="-171450">
              <a:buFontTx/>
              <a:buChar char="-"/>
            </a:pPr>
            <a:r>
              <a:rPr lang="fr-FR" b="0" i="0" dirty="0">
                <a:solidFill>
                  <a:srgbClr val="202122"/>
                </a:solidFill>
                <a:effectLst/>
                <a:highlight>
                  <a:srgbClr val="FFFFFF"/>
                </a:highlight>
                <a:latin typeface="Arial" panose="020B0604020202020204" pitchFamily="34" charset="0"/>
              </a:rPr>
              <a:t>L’entité qui représenté un objet sur lequel on peut stocker des informations -&gt; les attributs</a:t>
            </a:r>
          </a:p>
          <a:p>
            <a:pPr marL="171450" indent="-171450">
              <a:buFontTx/>
              <a:buChar char="-"/>
            </a:pPr>
            <a:r>
              <a:rPr lang="fr-FR" b="0" i="0" dirty="0">
                <a:solidFill>
                  <a:srgbClr val="202122"/>
                </a:solidFill>
                <a:effectLst/>
                <a:highlight>
                  <a:srgbClr val="FFFFFF"/>
                </a:highlight>
                <a:latin typeface="Arial" panose="020B0604020202020204" pitchFamily="34" charset="0"/>
              </a:rPr>
              <a:t>Les attributs sont donc les caractéristiques qui décrivent l’entité. -&gt; Décrire les attributs</a:t>
            </a:r>
          </a:p>
          <a:p>
            <a:pPr marL="171450" indent="-171450">
              <a:buFontTx/>
              <a:buChar char="-"/>
            </a:pPr>
            <a:r>
              <a:rPr lang="fr-FR" b="0" i="0" dirty="0">
                <a:solidFill>
                  <a:srgbClr val="202122"/>
                </a:solidFill>
                <a:effectLst/>
                <a:highlight>
                  <a:srgbClr val="FFFFFF"/>
                </a:highlight>
                <a:latin typeface="Arial" panose="020B0604020202020204" pitchFamily="34" charset="0"/>
              </a:rPr>
              <a:t>Les associations :  c’est la représentation d’une relation entre 2 entités ou plus. </a:t>
            </a:r>
          </a:p>
          <a:p>
            <a:pPr marL="171450" indent="-171450">
              <a:buFontTx/>
              <a:buChar char="-"/>
            </a:pPr>
            <a:r>
              <a:rPr lang="fr-FR" b="0" i="0" dirty="0">
                <a:solidFill>
                  <a:srgbClr val="202122"/>
                </a:solidFill>
                <a:effectLst/>
                <a:highlight>
                  <a:srgbClr val="FFFFFF"/>
                </a:highlight>
                <a:latin typeface="Arial" panose="020B0604020202020204" pitchFamily="34" charset="0"/>
              </a:rPr>
              <a:t>Pour mieux comprendre cette relation, on utilise des cardinalités qui définissent le nombre d’occurrence d’une entité qui peuvent être associé à une autre entité au travers de cette relation</a:t>
            </a:r>
          </a:p>
          <a:p>
            <a:pPr marL="171450" indent="-171450">
              <a:buFontTx/>
              <a:buChar char="-"/>
            </a:pPr>
            <a:endParaRPr lang="fr-FR" b="0" i="0" dirty="0">
              <a:solidFill>
                <a:srgbClr val="202122"/>
              </a:solidFill>
              <a:effectLst/>
              <a:highlight>
                <a:srgbClr val="FFFFFF"/>
              </a:highlight>
              <a:latin typeface="Arial" panose="020B0604020202020204" pitchFamily="34" charset="0"/>
            </a:endParaRPr>
          </a:p>
          <a:p>
            <a:pPr marL="171450" indent="-171450">
              <a:buFontTx/>
              <a:buChar char="-"/>
            </a:pPr>
            <a:r>
              <a:rPr lang="fr-FR" b="0" i="0" dirty="0">
                <a:solidFill>
                  <a:srgbClr val="202122"/>
                </a:solidFill>
                <a:effectLst/>
                <a:highlight>
                  <a:srgbClr val="FFFFFF"/>
                </a:highlight>
                <a:latin typeface="Arial" panose="020B0604020202020204" pitchFamily="34" charset="0"/>
              </a:rPr>
              <a:t>Exemple : Ici on a une relation de 1,1 de messages vers </a:t>
            </a:r>
            <a:r>
              <a:rPr lang="fr-FR" b="0" i="0" dirty="0" err="1">
                <a:solidFill>
                  <a:srgbClr val="202122"/>
                </a:solidFill>
                <a:effectLst/>
                <a:highlight>
                  <a:srgbClr val="FFFFFF"/>
                </a:highlight>
                <a:latin typeface="Arial" panose="020B0604020202020204" pitchFamily="34" charset="0"/>
              </a:rPr>
              <a:t>users</a:t>
            </a:r>
            <a:r>
              <a:rPr lang="fr-FR" b="0" i="0" dirty="0">
                <a:solidFill>
                  <a:srgbClr val="202122"/>
                </a:solidFill>
                <a:effectLst/>
                <a:highlight>
                  <a:srgbClr val="FFFFFF"/>
                </a:highlight>
                <a:latin typeface="Arial" panose="020B0604020202020204" pitchFamily="34" charset="0"/>
              </a:rPr>
              <a:t> ce qui veut dire qu'un message doit être attribué à au minimum un user et au maximum 1 user. Le minimum de 1 va permettre la suppression en cascade : si on supprime un utilisateur tout ce qui lui sera lui sera supprimé.</a:t>
            </a:r>
          </a:p>
          <a:p>
            <a:pPr marL="171450" indent="-171450">
              <a:buFontTx/>
              <a:buChar char="-"/>
            </a:pPr>
            <a:r>
              <a:rPr lang="fr-FR" b="0" i="0" dirty="0">
                <a:solidFill>
                  <a:srgbClr val="202122"/>
                </a:solidFill>
                <a:effectLst/>
                <a:highlight>
                  <a:srgbClr val="FFFFFF"/>
                </a:highlight>
                <a:latin typeface="Arial" panose="020B0604020202020204" pitchFamily="34" charset="0"/>
              </a:rPr>
              <a:t>Dans l’autre sens on a une relation  de 0,n c’est-à-dire qu’un user peut ne pas envoyer de messages mais a peut aussi en envoyer plusieurs.</a:t>
            </a:r>
          </a:p>
          <a:p>
            <a:pPr marL="171450" indent="-171450">
              <a:buFontTx/>
              <a:buChar char="-"/>
            </a:pPr>
            <a:endParaRPr lang="fr-FR" b="0" i="0" dirty="0">
              <a:solidFill>
                <a:srgbClr val="202122"/>
              </a:solidFill>
              <a:effectLst/>
              <a:highlight>
                <a:srgbClr val="FFFFFF"/>
              </a:highlight>
              <a:latin typeface="Arial" panose="020B0604020202020204" pitchFamily="34" charset="0"/>
            </a:endParaRPr>
          </a:p>
          <a:p>
            <a:pPr marL="171450" indent="-171450">
              <a:buFontTx/>
              <a:buChar char="-"/>
            </a:pPr>
            <a:endParaRPr lang="fr-FR" b="0" i="0" dirty="0">
              <a:solidFill>
                <a:srgbClr val="202122"/>
              </a:solidFill>
              <a:effectLst/>
              <a:highlight>
                <a:srgbClr val="FFFFFF"/>
              </a:highlight>
              <a:latin typeface="Arial" panose="020B0604020202020204" pitchFamily="34" charset="0"/>
            </a:endParaRP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24</a:t>
            </a:fld>
            <a:endParaRPr lang="fr-FR"/>
          </a:p>
        </p:txBody>
      </p:sp>
    </p:spTree>
    <p:extLst>
      <p:ext uri="{BB962C8B-B14F-4D97-AF65-F5344CB8AC3E}">
        <p14:creationId xmlns:p14="http://schemas.microsoft.com/office/powerpoint/2010/main" val="23901593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Dès lors que les entités et les relations sont créées, on va pouvoir établir le Modèle Logique de Données qui est une représentation des données où les entités, attributs et relations sont spécifiés de manières détaillées.</a:t>
            </a:r>
          </a:p>
          <a:p>
            <a:endParaRPr lang="fr-FR" dirty="0"/>
          </a:p>
          <a:p>
            <a:r>
              <a:rPr lang="fr-FR" dirty="0"/>
              <a:t>Le MLD lui, va se concentré sur la manière dont les données vont être stockées et organisées.</a:t>
            </a:r>
          </a:p>
          <a:p>
            <a:endParaRPr lang="fr-FR" dirty="0"/>
          </a:p>
          <a:p>
            <a:r>
              <a:rPr lang="fr-FR" dirty="0"/>
              <a:t>On va y voir apparaitre : </a:t>
            </a:r>
          </a:p>
          <a:p>
            <a:pPr marL="171450" indent="-171450">
              <a:buFontTx/>
              <a:buChar char="-"/>
            </a:pPr>
            <a:r>
              <a:rPr lang="fr-FR" dirty="0"/>
              <a:t>Les clés primaires qui identifient de manière unique chaque occurrence de l’entité dans une table de BDD</a:t>
            </a:r>
          </a:p>
          <a:p>
            <a:pPr marL="171450" indent="-171450">
              <a:buFontTx/>
              <a:buChar char="-"/>
            </a:pPr>
            <a:r>
              <a:rPr lang="fr-FR" dirty="0"/>
              <a:t>Les clé étrangère (</a:t>
            </a:r>
            <a:r>
              <a:rPr lang="fr-FR" dirty="0" err="1"/>
              <a:t>Foreign</a:t>
            </a:r>
            <a:r>
              <a:rPr lang="fr-FR" dirty="0"/>
              <a:t> Key) qui, elle indique les clés primaires d’une autre entité ce qui a pour but d’établir la relation entre deux entités.</a:t>
            </a:r>
          </a:p>
          <a:p>
            <a:pPr marL="171450" indent="-171450">
              <a:buFontTx/>
              <a:buChar char="-"/>
            </a:pPr>
            <a:r>
              <a:rPr lang="fr-FR" dirty="0"/>
              <a:t>Et les autres attributs</a:t>
            </a:r>
          </a:p>
          <a:p>
            <a:pPr marL="171450" indent="-171450">
              <a:buFontTx/>
              <a:buChar char="-"/>
            </a:pPr>
            <a:endParaRPr lang="fr-FR" dirty="0"/>
          </a:p>
          <a:p>
            <a:pPr marL="171450" indent="-171450">
              <a:buFontTx/>
              <a:buChar char="-"/>
            </a:pPr>
            <a:r>
              <a:rPr lang="fr-FR" dirty="0"/>
              <a:t>On peut voir que les flèches ont un sens. Ce sens est important pour la compréhension de la relation : </a:t>
            </a:r>
          </a:p>
          <a:p>
            <a:pPr marL="171450" indent="-171450">
              <a:buFontTx/>
              <a:buChar char="-"/>
            </a:pPr>
            <a:r>
              <a:rPr lang="fr-FR" dirty="0"/>
              <a:t>Une flèche qui pointe vers l’extérieur d’une entité  signifie que l’entité a une clé étrangère qui fait référence à la clé primaire d’une autre entité. En gros elle dépend d’un autre </a:t>
            </a:r>
          </a:p>
          <a:p>
            <a:pPr marL="171450" indent="-171450">
              <a:buFontTx/>
              <a:buChar char="-"/>
            </a:pPr>
            <a:r>
              <a:rPr lang="fr-FR" dirty="0"/>
              <a:t>Une flèche qui pointe vers l’intérieur d’une entité signifie elle qu’une clé étrangère est lié à sa clé primaire = en gros que quelqu’un dépend d’elle</a:t>
            </a:r>
          </a:p>
          <a:p>
            <a:pPr marL="171450" indent="-171450">
              <a:buFontTx/>
              <a:buChar char="-"/>
            </a:pPr>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25</a:t>
            </a:fld>
            <a:endParaRPr lang="fr-FR"/>
          </a:p>
        </p:txBody>
      </p:sp>
    </p:spTree>
    <p:extLst>
      <p:ext uri="{BB962C8B-B14F-4D97-AF65-F5344CB8AC3E}">
        <p14:creationId xmlns:p14="http://schemas.microsoft.com/office/powerpoint/2010/main" val="7413975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Maintenant que j’ai une vision sur l’architecture de ma base de données, je peux commencer à la créer. </a:t>
            </a:r>
          </a:p>
          <a:p>
            <a:r>
              <a:rPr lang="fr-FR" dirty="0"/>
              <a:t>J’ai utilisé le logiciel Workbench qui est un outil graphique de BDD et d’administration </a:t>
            </a:r>
            <a:r>
              <a:rPr lang="fr-FR" dirty="0" err="1"/>
              <a:t>mySQL</a:t>
            </a:r>
            <a:r>
              <a:rPr lang="fr-FR" dirty="0"/>
              <a:t>. Très bon pour générer du code SQL pour créer ou modifier des BDD relationnelles</a:t>
            </a:r>
          </a:p>
          <a:p>
            <a:endParaRPr lang="fr-FR" dirty="0"/>
          </a:p>
          <a:p>
            <a:r>
              <a:rPr lang="fr-FR" dirty="0"/>
              <a:t>Je commence par créer la base de données </a:t>
            </a:r>
          </a:p>
          <a:p>
            <a:r>
              <a:rPr lang="fr-FR" dirty="0"/>
              <a:t>Afin de pouvoir travailler dessus, j’utilise USE qui va me permettre de ciblé ma BDD</a:t>
            </a:r>
          </a:p>
          <a:p>
            <a:endParaRPr lang="fr-FR" dirty="0"/>
          </a:p>
          <a:p>
            <a:r>
              <a:rPr lang="fr-FR" dirty="0"/>
              <a:t>Je crée mes tables avec leurs attributs (énumérer les attributs)</a:t>
            </a:r>
          </a:p>
          <a:p>
            <a:endParaRPr lang="fr-FR" dirty="0"/>
          </a:p>
          <a:p>
            <a:r>
              <a:rPr lang="fr-FR" dirty="0"/>
              <a:t>Ensuite je crée la relation entre elle </a:t>
            </a:r>
          </a:p>
          <a:p>
            <a:endParaRPr lang="fr-FR" dirty="0"/>
          </a:p>
          <a:p>
            <a:r>
              <a:rPr lang="fr-FR" dirty="0"/>
              <a:t>Alter table va me permettre de venir modifier une table existante à laquelle je vais ajouter une contrainte pour garantir l’intégrité et la validité de la donnée.</a:t>
            </a:r>
          </a:p>
          <a:p>
            <a:r>
              <a:rPr lang="fr-FR" dirty="0"/>
              <a:t>Je L’informe que la contrainte sera une </a:t>
            </a:r>
            <a:r>
              <a:rPr lang="fr-FR" dirty="0" err="1"/>
              <a:t>Foreign</a:t>
            </a:r>
            <a:r>
              <a:rPr lang="fr-FR" dirty="0"/>
              <a:t> key et  lui précise qu’elle doit faire référence à l’attribut </a:t>
            </a:r>
            <a:r>
              <a:rPr lang="fr-FR" dirty="0" err="1"/>
              <a:t>id_users</a:t>
            </a:r>
            <a:r>
              <a:rPr lang="fr-FR" dirty="0"/>
              <a:t> dans la table </a:t>
            </a:r>
            <a:r>
              <a:rPr lang="fr-FR" dirty="0" err="1"/>
              <a:t>users</a:t>
            </a:r>
            <a:r>
              <a:rPr lang="fr-FR" dirty="0"/>
              <a:t>.</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26</a:t>
            </a:fld>
            <a:endParaRPr lang="fr-FR"/>
          </a:p>
        </p:txBody>
      </p:sp>
    </p:spTree>
    <p:extLst>
      <p:ext uri="{BB962C8B-B14F-4D97-AF65-F5344CB8AC3E}">
        <p14:creationId xmlns:p14="http://schemas.microsoft.com/office/powerpoint/2010/main" val="22435014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 fois le script lancé, on se retrouve avec l’ensemble de nos tables correctement créer </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27</a:t>
            </a:fld>
            <a:endParaRPr lang="fr-FR"/>
          </a:p>
        </p:txBody>
      </p:sp>
    </p:spTree>
    <p:extLst>
      <p:ext uri="{BB962C8B-B14F-4D97-AF65-F5344CB8AC3E}">
        <p14:creationId xmlns:p14="http://schemas.microsoft.com/office/powerpoint/2010/main" val="36008210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Et plus particulièrement les tables </a:t>
            </a:r>
            <a:r>
              <a:rPr lang="fr-FR" dirty="0" err="1"/>
              <a:t>users</a:t>
            </a:r>
            <a:r>
              <a:rPr lang="fr-FR" dirty="0"/>
              <a:t> et messages  sur laquelle on aperçoit que la relation passe bien.</a:t>
            </a:r>
          </a:p>
          <a:p>
            <a:endParaRPr lang="fr-FR" dirty="0"/>
          </a:p>
          <a:p>
            <a:endParaRPr lang="fr-FR" dirty="0"/>
          </a:p>
          <a:p>
            <a:r>
              <a:rPr lang="fr-FR" dirty="0"/>
              <a:t>Bien. </a:t>
            </a:r>
          </a:p>
          <a:p>
            <a:endParaRPr lang="fr-FR" dirty="0"/>
          </a:p>
          <a:p>
            <a:r>
              <a:rPr lang="fr-FR" dirty="0"/>
              <a:t>Revenons maintenant sur notre éditeur de texte afin que je vous présente le développement côté back de l’application.</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28</a:t>
            </a:fld>
            <a:endParaRPr lang="fr-FR"/>
          </a:p>
        </p:txBody>
      </p:sp>
    </p:spTree>
    <p:extLst>
      <p:ext uri="{BB962C8B-B14F-4D97-AF65-F5344CB8AC3E}">
        <p14:creationId xmlns:p14="http://schemas.microsoft.com/office/powerpoint/2010/main" val="25999317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Vous vous rappelez, tout à l’heure quand je vous ai présenté le </a:t>
            </a:r>
            <a:r>
              <a:rPr lang="fr-FR" dirty="0" err="1"/>
              <a:t>Modele</a:t>
            </a:r>
            <a:r>
              <a:rPr lang="fr-FR" dirty="0"/>
              <a:t> MVC, je vous ai expliqué comment cela fonctionne. Je vous ai présenter la vue et le </a:t>
            </a:r>
            <a:r>
              <a:rPr lang="fr-FR" dirty="0" err="1"/>
              <a:t>controller</a:t>
            </a:r>
            <a:r>
              <a:rPr lang="fr-FR" dirty="0"/>
              <a:t> dans la partie front.</a:t>
            </a:r>
          </a:p>
          <a:p>
            <a:r>
              <a:rPr lang="fr-FR" dirty="0"/>
              <a:t>Voyons maintenant le Model.</a:t>
            </a:r>
          </a:p>
          <a:p>
            <a:r>
              <a:rPr lang="fr-FR" dirty="0"/>
              <a:t>Pour rappel, le Model va répertorier l’ensemble des fichiers qui servent à représenter la structure des données et la logique métier de l’application, Les model interagissent avec la BDD.</a:t>
            </a:r>
          </a:p>
          <a:p>
            <a:endParaRPr lang="fr-FR" dirty="0"/>
          </a:p>
          <a:p>
            <a:r>
              <a:rPr lang="fr-FR" dirty="0"/>
              <a:t>Je commence mon model en lui donnant un chemin grâce à </a:t>
            </a:r>
            <a:r>
              <a:rPr lang="fr-FR" dirty="0" err="1"/>
              <a:t>Namespace</a:t>
            </a:r>
            <a:r>
              <a:rPr lang="fr-FR" dirty="0"/>
              <a:t>,</a:t>
            </a:r>
          </a:p>
          <a:p>
            <a:endParaRPr lang="fr-FR" dirty="0"/>
          </a:p>
          <a:p>
            <a:r>
              <a:rPr lang="fr-FR" dirty="0"/>
              <a:t>Je fais appel a d’autre fonction qui me seront utile : </a:t>
            </a:r>
            <a:r>
              <a:rPr lang="fr-FR" dirty="0" err="1"/>
              <a:t>BddConnect</a:t>
            </a:r>
            <a:r>
              <a:rPr lang="fr-FR" dirty="0"/>
              <a:t> qui est une fonction déportée de la connexion à la base de données et </a:t>
            </a:r>
            <a:r>
              <a:rPr lang="fr-FR" dirty="0" err="1"/>
              <a:t>Users</a:t>
            </a:r>
            <a:r>
              <a:rPr lang="fr-FR" dirty="0"/>
              <a:t> qui est un autre model  qui me sera nécessaire pour référencer l’expéditeur et le destinataire des messages.</a:t>
            </a:r>
          </a:p>
          <a:p>
            <a:endParaRPr lang="fr-FR" dirty="0"/>
          </a:p>
          <a:p>
            <a:r>
              <a:rPr lang="fr-FR" dirty="0"/>
              <a:t>Je crée ma class User qui héritera des données publiques de ma fonction BDD grâce à la méthode </a:t>
            </a:r>
            <a:r>
              <a:rPr lang="fr-FR" dirty="0" err="1"/>
              <a:t>extends</a:t>
            </a:r>
            <a:endParaRPr lang="fr-FR" dirty="0"/>
          </a:p>
          <a:p>
            <a:endParaRPr lang="fr-FR" dirty="0"/>
          </a:p>
          <a:p>
            <a:r>
              <a:rPr lang="fr-FR" dirty="0"/>
              <a:t>Je déclare l’ensemble de mes attributs qui font références aux colonnes de ma BDD . Je les déclare en </a:t>
            </a:r>
            <a:r>
              <a:rPr lang="fr-FR" dirty="0" err="1"/>
              <a:t>Private</a:t>
            </a:r>
            <a:r>
              <a:rPr lang="fr-FR" dirty="0"/>
              <a:t> afin de faire comprendre aux système que uniquement la class Messages peut les utiliser. On parle alors d’encapsulation.</a:t>
            </a:r>
          </a:p>
          <a:p>
            <a:endParaRPr lang="fr-FR" dirty="0"/>
          </a:p>
          <a:p>
            <a:r>
              <a:rPr lang="fr-FR" dirty="0"/>
              <a:t>J’initialise un constructeur qui va me permettre de créer les données publiques de ma class </a:t>
            </a:r>
            <a:r>
              <a:rPr lang="fr-FR" dirty="0" err="1"/>
              <a:t>Users</a:t>
            </a: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Je continue avec la déclaration de l’ensemble de mes Getter et setter de chaque attribut qui vont me permettre la récupération, la manipulation et la modification des données. Le typage permet d’un seul coup d’œil à savoir ce qui est attendu en retour (utile pour la sécurité et si quelqu’un d’autre doit intervenir sur le code) </a:t>
            </a:r>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29</a:t>
            </a:fld>
            <a:endParaRPr lang="fr-FR"/>
          </a:p>
        </p:txBody>
      </p:sp>
    </p:spTree>
    <p:extLst>
      <p:ext uri="{BB962C8B-B14F-4D97-AF65-F5344CB8AC3E}">
        <p14:creationId xmlns:p14="http://schemas.microsoft.com/office/powerpoint/2010/main" val="4364640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sz="1200" kern="1800" dirty="0">
                <a:solidFill>
                  <a:srgbClr val="002060"/>
                </a:solidFill>
                <a:effectLst/>
                <a:latin typeface="Calibri Light" panose="020F0302020204030204" pitchFamily="34" charset="0"/>
                <a:ea typeface="Times New Roman" panose="02020603050405020304" pitchFamily="18" charset="0"/>
              </a:rPr>
              <a:t>In this period where the temperature is abnormally high and people use more and more fossil energy in their current life. </a:t>
            </a:r>
            <a:endParaRPr lang="fr-FR" sz="1200" kern="1800" dirty="0">
              <a:solidFill>
                <a:srgbClr val="002060"/>
              </a:solidFill>
              <a:effectLst/>
              <a:latin typeface="Calibri Light" panose="020F0302020204030204" pitchFamily="34" charset="0"/>
            </a:endParaRPr>
          </a:p>
          <a:p>
            <a:r>
              <a:rPr lang="fr-FR" sz="1200" kern="1800" dirty="0">
                <a:solidFill>
                  <a:srgbClr val="002060"/>
                </a:solidFill>
                <a:effectLst/>
                <a:latin typeface="Calibri Light" panose="020F0302020204030204" pitchFamily="34" charset="0"/>
              </a:rPr>
              <a:t>Our co2 </a:t>
            </a:r>
            <a:r>
              <a:rPr lang="fr-FR" sz="1200" kern="1800" dirty="0" err="1">
                <a:solidFill>
                  <a:srgbClr val="002060"/>
                </a:solidFill>
                <a:effectLst/>
                <a:latin typeface="Calibri Light" panose="020F0302020204030204" pitchFamily="34" charset="0"/>
              </a:rPr>
              <a:t>emision</a:t>
            </a:r>
            <a:r>
              <a:rPr lang="fr-FR" sz="1200" kern="1800" dirty="0">
                <a:solidFill>
                  <a:srgbClr val="002060"/>
                </a:solidFill>
                <a:effectLst/>
                <a:latin typeface="Calibri Light" panose="020F0302020204030204" pitchFamily="34" charset="0"/>
              </a:rPr>
              <a:t> are </a:t>
            </a:r>
            <a:r>
              <a:rPr lang="fr-FR" sz="1200" kern="1800" dirty="0" err="1">
                <a:solidFill>
                  <a:srgbClr val="002060"/>
                </a:solidFill>
                <a:effectLst/>
                <a:latin typeface="Calibri Light" panose="020F0302020204030204" pitchFamily="34" charset="0"/>
              </a:rPr>
              <a:t>very</a:t>
            </a:r>
            <a:r>
              <a:rPr lang="fr-FR" sz="1200" kern="1800" dirty="0">
                <a:solidFill>
                  <a:srgbClr val="002060"/>
                </a:solidFill>
                <a:effectLst/>
                <a:latin typeface="Calibri Light" panose="020F0302020204030204" pitchFamily="34" charset="0"/>
              </a:rPr>
              <a:t> important and </a:t>
            </a:r>
            <a:r>
              <a:rPr lang="fr-FR" sz="1200" kern="1800" dirty="0" err="1">
                <a:solidFill>
                  <a:srgbClr val="002060"/>
                </a:solidFill>
                <a:effectLst/>
                <a:latin typeface="Calibri Light" panose="020F0302020204030204" pitchFamily="34" charset="0"/>
              </a:rPr>
              <a:t>impactful</a:t>
            </a:r>
            <a:r>
              <a:rPr lang="fr-FR" sz="1200" kern="1800" dirty="0">
                <a:solidFill>
                  <a:srgbClr val="002060"/>
                </a:solidFill>
                <a:effectLst/>
                <a:latin typeface="Calibri Light" panose="020F0302020204030204" pitchFamily="34" charset="0"/>
              </a:rPr>
              <a:t> for the </a:t>
            </a:r>
            <a:r>
              <a:rPr lang="fr-FR" sz="1200" kern="1800" dirty="0" err="1">
                <a:solidFill>
                  <a:srgbClr val="002060"/>
                </a:solidFill>
                <a:effectLst/>
                <a:latin typeface="Calibri Light" panose="020F0302020204030204" pitchFamily="34" charset="0"/>
              </a:rPr>
              <a:t>environement</a:t>
            </a:r>
            <a:endParaRPr lang="fr-FR" sz="1200" kern="1800" dirty="0">
              <a:solidFill>
                <a:srgbClr val="002060"/>
              </a:solidFill>
              <a:effectLst/>
              <a:latin typeface="Calibri Light" panose="020F0302020204030204" pitchFamily="34" charset="0"/>
            </a:endParaRPr>
          </a:p>
          <a:p>
            <a:endParaRPr lang="fr-FR" sz="1200" kern="1800" dirty="0">
              <a:solidFill>
                <a:srgbClr val="002060"/>
              </a:solidFill>
              <a:effectLst/>
              <a:latin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LANCE IMAGE 1</a:t>
            </a:r>
          </a:p>
          <a:p>
            <a:r>
              <a:rPr lang="fr-FR" sz="1200" kern="1800" dirty="0">
                <a:solidFill>
                  <a:srgbClr val="002060"/>
                </a:solidFill>
                <a:effectLst/>
                <a:latin typeface="Calibri Light" panose="020F0302020204030204" pitchFamily="34" charset="0"/>
              </a:rPr>
              <a:t>As </a:t>
            </a:r>
            <a:r>
              <a:rPr lang="fr-FR" sz="1200" kern="1800" dirty="0" err="1">
                <a:solidFill>
                  <a:srgbClr val="002060"/>
                </a:solidFill>
                <a:effectLst/>
                <a:latin typeface="Calibri Light" panose="020F0302020204030204" pitchFamily="34" charset="0"/>
              </a:rPr>
              <a:t>we</a:t>
            </a:r>
            <a:r>
              <a:rPr lang="fr-FR" sz="1200" kern="1800" dirty="0">
                <a:solidFill>
                  <a:srgbClr val="002060"/>
                </a:solidFill>
                <a:effectLst/>
                <a:latin typeface="Calibri Light" panose="020F0302020204030204" pitchFamily="34" charset="0"/>
              </a:rPr>
              <a:t> can live </a:t>
            </a:r>
            <a:r>
              <a:rPr lang="fr-FR" sz="1200" kern="1800" dirty="0" err="1">
                <a:solidFill>
                  <a:srgbClr val="002060"/>
                </a:solidFill>
                <a:effectLst/>
                <a:latin typeface="Calibri Light" panose="020F0302020204030204" pitchFamily="34" charset="0"/>
              </a:rPr>
              <a:t>now</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climatic</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warming</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is</a:t>
            </a:r>
            <a:r>
              <a:rPr lang="fr-FR" sz="1200" kern="1800" dirty="0">
                <a:solidFill>
                  <a:srgbClr val="002060"/>
                </a:solidFill>
                <a:effectLst/>
                <a:latin typeface="Calibri Light" panose="020F0302020204030204" pitchFamily="34" charset="0"/>
              </a:rPr>
              <a:t> more and more visible</a:t>
            </a:r>
          </a:p>
          <a:p>
            <a:endParaRPr lang="fr-FR" sz="1200" kern="1800" dirty="0">
              <a:solidFill>
                <a:srgbClr val="002060"/>
              </a:solidFill>
              <a:effectLst/>
              <a:latin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800" dirty="0" err="1">
                <a:solidFill>
                  <a:srgbClr val="002060"/>
                </a:solidFill>
                <a:effectLst/>
                <a:latin typeface="Calibri Light" panose="020F0302020204030204" pitchFamily="34" charset="0"/>
              </a:rPr>
              <a:t>That’s</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why</a:t>
            </a:r>
            <a:r>
              <a:rPr lang="fr-FR" sz="1200" kern="1800" dirty="0">
                <a:solidFill>
                  <a:srgbClr val="002060"/>
                </a:solidFill>
                <a:effectLst/>
                <a:latin typeface="Calibri Light" panose="020F0302020204030204" pitchFamily="34" charset="0"/>
              </a:rPr>
              <a:t>, I </a:t>
            </a:r>
            <a:r>
              <a:rPr lang="fr-FR" sz="1200" kern="1800" dirty="0" err="1">
                <a:solidFill>
                  <a:srgbClr val="002060"/>
                </a:solidFill>
                <a:effectLst/>
                <a:latin typeface="Calibri Light" panose="020F0302020204030204" pitchFamily="34" charset="0"/>
              </a:rPr>
              <a:t>choosed</a:t>
            </a:r>
            <a:r>
              <a:rPr lang="fr-FR" sz="1200" kern="1800" dirty="0">
                <a:solidFill>
                  <a:srgbClr val="002060"/>
                </a:solidFill>
                <a:effectLst/>
                <a:latin typeface="Calibri Light" panose="020F0302020204030204" pitchFamily="34" charset="0"/>
              </a:rPr>
              <a:t> to </a:t>
            </a:r>
            <a:r>
              <a:rPr lang="fr-FR" sz="1200" kern="1800" dirty="0" err="1">
                <a:solidFill>
                  <a:srgbClr val="002060"/>
                </a:solidFill>
                <a:effectLst/>
                <a:latin typeface="Calibri Light" panose="020F0302020204030204" pitchFamily="34" charset="0"/>
              </a:rPr>
              <a:t>create</a:t>
            </a:r>
            <a:r>
              <a:rPr lang="fr-FR" sz="1200" kern="1800" dirty="0">
                <a:solidFill>
                  <a:srgbClr val="002060"/>
                </a:solidFill>
                <a:effectLst/>
                <a:latin typeface="Calibri Light" panose="020F0302020204030204" pitchFamily="34" charset="0"/>
              </a:rPr>
              <a:t> a platform </a:t>
            </a:r>
            <a:r>
              <a:rPr lang="fr-FR" sz="1200" kern="1800" dirty="0" err="1">
                <a:solidFill>
                  <a:srgbClr val="002060"/>
                </a:solidFill>
                <a:effectLst/>
                <a:latin typeface="Calibri Light" panose="020F0302020204030204" pitchFamily="34" charset="0"/>
              </a:rPr>
              <a:t>who</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will</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called</a:t>
            </a:r>
            <a:r>
              <a:rPr lang="fr-FR" sz="1200" kern="1800" dirty="0">
                <a:solidFill>
                  <a:srgbClr val="002060"/>
                </a:solidFill>
                <a:effectLst/>
                <a:latin typeface="Calibri Light" panose="020F0302020204030204" pitchFamily="34" charset="0"/>
              </a:rPr>
              <a:t> « Change ton climat » </a:t>
            </a:r>
            <a:r>
              <a:rPr lang="fr-FR" sz="1200" dirty="0"/>
              <a:t>L ANCE 2</a:t>
            </a:r>
          </a:p>
          <a:p>
            <a:endParaRPr lang="fr-FR" sz="1200" kern="1800" dirty="0">
              <a:solidFill>
                <a:srgbClr val="002060"/>
              </a:solidFill>
              <a:effectLst/>
              <a:latin typeface="Calibri Light" panose="020F0302020204030204" pitchFamily="34" charset="0"/>
            </a:endParaRPr>
          </a:p>
          <a:p>
            <a:r>
              <a:rPr lang="fr-FR" sz="1200" kern="1800" dirty="0">
                <a:solidFill>
                  <a:srgbClr val="002060"/>
                </a:solidFill>
                <a:effectLst/>
                <a:latin typeface="Calibri Light" panose="020F0302020204030204" pitchFamily="34" charset="0"/>
              </a:rPr>
              <a:t>to </a:t>
            </a:r>
            <a:r>
              <a:rPr lang="fr-FR" sz="1200" kern="1800" dirty="0" err="1">
                <a:solidFill>
                  <a:srgbClr val="002060"/>
                </a:solidFill>
                <a:effectLst/>
                <a:latin typeface="Calibri Light" panose="020F0302020204030204" pitchFamily="34" charset="0"/>
              </a:rPr>
              <a:t>fight</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against</a:t>
            </a:r>
            <a:r>
              <a:rPr lang="fr-FR" sz="1200" kern="1800" dirty="0">
                <a:solidFill>
                  <a:srgbClr val="002060"/>
                </a:solidFill>
                <a:effectLst/>
                <a:latin typeface="Calibri Light" panose="020F0302020204030204" pitchFamily="34" charset="0"/>
              </a:rPr>
              <a:t> the global </a:t>
            </a:r>
            <a:r>
              <a:rPr lang="fr-FR" sz="1200" kern="1800" dirty="0" err="1">
                <a:solidFill>
                  <a:srgbClr val="002060"/>
                </a:solidFill>
                <a:effectLst/>
                <a:latin typeface="Calibri Light" panose="020F0302020204030204" pitchFamily="34" charset="0"/>
              </a:rPr>
              <a:t>warming</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with</a:t>
            </a:r>
            <a:r>
              <a:rPr lang="fr-FR" sz="1200" kern="1800" dirty="0">
                <a:solidFill>
                  <a:srgbClr val="002060"/>
                </a:solidFill>
                <a:effectLst/>
                <a:latin typeface="Calibri Light" panose="020F0302020204030204" pitchFamily="34" charset="0"/>
              </a:rPr>
              <a:t> simple and </a:t>
            </a:r>
            <a:r>
              <a:rPr lang="fr-FR" sz="1200" kern="1800" dirty="0" err="1">
                <a:solidFill>
                  <a:srgbClr val="002060"/>
                </a:solidFill>
                <a:effectLst/>
                <a:latin typeface="Calibri Light" panose="020F0302020204030204" pitchFamily="34" charset="0"/>
              </a:rPr>
              <a:t>playful</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environmental</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awarness</a:t>
            </a:r>
            <a:r>
              <a:rPr lang="fr-FR" sz="1200" kern="1800" dirty="0">
                <a:solidFill>
                  <a:srgbClr val="002060"/>
                </a:solidFill>
                <a:effectLst/>
                <a:latin typeface="Calibri Light" panose="020F0302020204030204" pitchFamily="34" charset="0"/>
              </a:rPr>
              <a:t> for change all of </a:t>
            </a:r>
            <a:r>
              <a:rPr lang="fr-FR" sz="1200" kern="1800" dirty="0" err="1">
                <a:solidFill>
                  <a:srgbClr val="002060"/>
                </a:solidFill>
                <a:effectLst/>
                <a:latin typeface="Calibri Light" panose="020F0302020204030204" pitchFamily="34" charset="0"/>
              </a:rPr>
              <a:t>that</a:t>
            </a:r>
            <a:r>
              <a:rPr lang="fr-FR" sz="1200" kern="1800" dirty="0">
                <a:solidFill>
                  <a:srgbClr val="002060"/>
                </a:solidFill>
                <a:effectLst/>
                <a:latin typeface="Calibri Light" panose="020F0302020204030204" pitchFamily="34" charset="0"/>
              </a:rPr>
              <a:t>.</a:t>
            </a:r>
          </a:p>
          <a:p>
            <a:endParaRPr lang="fr-FR" sz="1200" kern="1800" dirty="0">
              <a:solidFill>
                <a:srgbClr val="002060"/>
              </a:solidFill>
              <a:effectLst/>
              <a:latin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LANCE 3</a:t>
            </a:r>
          </a:p>
          <a:p>
            <a:r>
              <a:rPr lang="fr-FR" dirty="0"/>
              <a:t>                                                                                                                                                                                                                                                                                                                                                                                                                                                                                                                                                                                                                                                                                                                                                                                                                                                             </a:t>
            </a:r>
          </a:p>
          <a:p>
            <a:endParaRPr lang="fr-FR" dirty="0"/>
          </a:p>
          <a:p>
            <a:endParaRPr lang="fr-FR" dirty="0"/>
          </a:p>
          <a:p>
            <a:endParaRPr lang="fr-FR" dirty="0"/>
          </a:p>
          <a:p>
            <a:endParaRPr lang="fr-FR" dirty="0"/>
          </a:p>
          <a:p>
            <a:endParaRPr lang="fr-FR" dirty="0"/>
          </a:p>
          <a:p>
            <a:r>
              <a:rPr lang="fr-FR" dirty="0"/>
              <a:t>Dans une ère où nous utilisons d’équipement ayant besoin d’énergie (électricité, énergie fossile, nucléaire …)</a:t>
            </a:r>
          </a:p>
          <a:p>
            <a:r>
              <a:rPr lang="fr-FR" dirty="0"/>
              <a:t>Nos émissions de CO2 sont de plus en plus importantes et impactante pour notre environnement </a:t>
            </a:r>
          </a:p>
          <a:p>
            <a:r>
              <a:rPr lang="fr-FR" dirty="0"/>
              <a:t>LANCE IMAGE 1</a:t>
            </a:r>
          </a:p>
          <a:p>
            <a:r>
              <a:rPr lang="fr-FR" dirty="0"/>
              <a:t>Comme on peut le vivre actuellement, le réchauffement  climatique est de plus en plus visible.</a:t>
            </a:r>
          </a:p>
          <a:p>
            <a:endParaRPr lang="fr-FR" dirty="0"/>
          </a:p>
          <a:p>
            <a:r>
              <a:rPr lang="fr-FR" dirty="0"/>
              <a:t>C’est pourquoi l’association change ton climat, une association en création voulant lutter contre le réchauffement climatique par le biais d’une sensibilisation environnementale simple et ludique afin d’adopter les bonnes pratiques pour changer le cours des choses</a:t>
            </a:r>
          </a:p>
          <a:p>
            <a:r>
              <a:rPr lang="fr-FR" dirty="0"/>
              <a:t>a fait appel à mes services</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3</a:t>
            </a:fld>
            <a:endParaRPr lang="fr-FR"/>
          </a:p>
        </p:txBody>
      </p:sp>
    </p:spTree>
    <p:extLst>
      <p:ext uri="{BB962C8B-B14F-4D97-AF65-F5344CB8AC3E}">
        <p14:creationId xmlns:p14="http://schemas.microsoft.com/office/powerpoint/2010/main" val="25462248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Une fois tout initialiser, on peut rentrer dans le concret!</a:t>
            </a:r>
          </a:p>
          <a:p>
            <a:r>
              <a:rPr lang="fr-FR" dirty="0"/>
              <a:t>Je peux créer toutes mes fonctions publiques qui vont interagir avec la BDD</a:t>
            </a:r>
          </a:p>
          <a:p>
            <a:endParaRPr lang="fr-FR" dirty="0"/>
          </a:p>
          <a:p>
            <a:r>
              <a:rPr lang="fr-FR" dirty="0"/>
              <a:t>Je commence par la fonction d’ajout de message en BDD qui ne promet rien en retour :</a:t>
            </a:r>
            <a:r>
              <a:rPr lang="fr-FR" dirty="0" err="1"/>
              <a:t>void</a:t>
            </a:r>
            <a:r>
              <a:rPr lang="fr-FR" dirty="0"/>
              <a:t>.</a:t>
            </a:r>
          </a:p>
          <a:p>
            <a:r>
              <a:rPr lang="fr-FR" dirty="0"/>
              <a:t>J’utilise un bloc Try Catch qui va me servir a référencer les potentielles erreurs que le système peut rencontrer </a:t>
            </a:r>
          </a:p>
          <a:p>
            <a:r>
              <a:rPr lang="fr-FR" dirty="0"/>
              <a:t>Le Try prendra l’ensemble du code à effectuer. Si Une erreur apparait, il saute automatiquement dans le bloc Catch </a:t>
            </a:r>
            <a:r>
              <a:rPr lang="fr-FR" dirty="0" err="1"/>
              <a:t>arrete</a:t>
            </a:r>
            <a:r>
              <a:rPr lang="fr-FR" dirty="0"/>
              <a:t> immédiatement le process grâce à die et me renvoi l’erreur rencontrée.</a:t>
            </a:r>
          </a:p>
          <a:p>
            <a:endParaRPr lang="fr-FR" dirty="0"/>
          </a:p>
          <a:p>
            <a:r>
              <a:rPr lang="fr-FR" dirty="0"/>
              <a:t>Dans mon </a:t>
            </a:r>
            <a:r>
              <a:rPr lang="fr-FR" dirty="0" err="1"/>
              <a:t>try</a:t>
            </a:r>
            <a:r>
              <a:rPr lang="fr-FR" dirty="0"/>
              <a:t> donc, je commence par stocker les données récupérer via le formulaire côté front  dans mes variables locales.</a:t>
            </a:r>
          </a:p>
          <a:p>
            <a:r>
              <a:rPr lang="fr-FR" dirty="0"/>
              <a:t>J’instancie ma requête qui va appeler la fonction connexion hérité de l’</a:t>
            </a:r>
            <a:r>
              <a:rPr lang="fr-FR" dirty="0" err="1"/>
              <a:t>extend</a:t>
            </a:r>
            <a:r>
              <a:rPr lang="fr-FR" dirty="0"/>
              <a:t> a </a:t>
            </a:r>
            <a:r>
              <a:rPr lang="fr-FR" dirty="0" err="1"/>
              <a:t>BddConnect</a:t>
            </a:r>
            <a:r>
              <a:rPr lang="fr-FR" dirty="0"/>
              <a:t> et va préparer une requête SQL , ici une insertion dans la table messages </a:t>
            </a:r>
          </a:p>
          <a:p>
            <a:r>
              <a:rPr lang="fr-FR" dirty="0"/>
              <a:t>Pour passer mes variables locales stockées à ma requête, j’utilise un </a:t>
            </a:r>
            <a:r>
              <a:rPr lang="fr-FR" dirty="0" err="1"/>
              <a:t>bindParam</a:t>
            </a:r>
            <a:r>
              <a:rPr lang="fr-FR" dirty="0"/>
              <a:t> qui me permet un traitement des données sécurisé et flexible renforcé par un PDO::Param qui va indiquer la nature de la donnée. </a:t>
            </a:r>
          </a:p>
          <a:p>
            <a:r>
              <a:rPr lang="fr-FR" dirty="0"/>
              <a:t>Une fois les données </a:t>
            </a:r>
            <a:r>
              <a:rPr lang="fr-FR" dirty="0" err="1"/>
              <a:t>bindé</a:t>
            </a:r>
            <a:r>
              <a:rPr lang="fr-FR" dirty="0"/>
              <a:t>, j’exécute ma requête.</a:t>
            </a:r>
          </a:p>
          <a:p>
            <a:endParaRPr lang="fr-FR" dirty="0"/>
          </a:p>
          <a:p>
            <a:r>
              <a:rPr lang="fr-FR" dirty="0"/>
              <a:t>Même principe pour les 2 prochaines fonctions présenté. Il n’y a que la requête qui va changer : </a:t>
            </a:r>
          </a:p>
          <a:p>
            <a:pPr marL="171450" indent="-171450">
              <a:buFontTx/>
              <a:buChar char="-"/>
            </a:pPr>
            <a:r>
              <a:rPr lang="fr-FR" dirty="0"/>
              <a:t>La première va récupérer tous les messages de l’utilisateur avec une jointure avec la table </a:t>
            </a:r>
            <a:r>
              <a:rPr lang="fr-FR" dirty="0" err="1"/>
              <a:t>users</a:t>
            </a:r>
            <a:r>
              <a:rPr lang="fr-FR" dirty="0"/>
              <a:t> pour </a:t>
            </a:r>
            <a:r>
              <a:rPr lang="fr-FR" dirty="0" err="1"/>
              <a:t>recupérer</a:t>
            </a:r>
            <a:r>
              <a:rPr lang="fr-FR" dirty="0"/>
              <a:t> le pseudo de l’</a:t>
            </a:r>
            <a:r>
              <a:rPr lang="fr-FR" dirty="0" err="1"/>
              <a:t>emetteur</a:t>
            </a:r>
            <a:r>
              <a:rPr lang="fr-FR" dirty="0"/>
              <a:t> du message et on va grouper les messages par leur id pour créer une </a:t>
            </a:r>
            <a:r>
              <a:rPr lang="fr-FR" dirty="0" err="1"/>
              <a:t>list</a:t>
            </a:r>
            <a:endParaRPr lang="fr-FR" dirty="0"/>
          </a:p>
          <a:p>
            <a:pPr marL="171450" indent="-171450">
              <a:buFontTx/>
              <a:buChar char="-"/>
            </a:pPr>
            <a:r>
              <a:rPr lang="fr-FR" dirty="0"/>
              <a:t>La seconde va récupérer les messages grâce à </a:t>
            </a:r>
            <a:r>
              <a:rPr lang="fr-FR" dirty="0" err="1"/>
              <a:t>l’id</a:t>
            </a:r>
            <a:r>
              <a:rPr lang="fr-FR" dirty="0"/>
              <a:t> de discussion de la même façon pour les afficher.</a:t>
            </a:r>
          </a:p>
          <a:p>
            <a:pPr marL="171450" indent="-171450">
              <a:buFontTx/>
              <a:buChar char="-"/>
            </a:pPr>
            <a:r>
              <a:rPr lang="fr-FR" dirty="0"/>
              <a:t>Voyons comment ca fonctionne :</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30</a:t>
            </a:fld>
            <a:endParaRPr lang="fr-FR"/>
          </a:p>
        </p:txBody>
      </p:sp>
    </p:spTree>
    <p:extLst>
      <p:ext uri="{BB962C8B-B14F-4D97-AF65-F5344CB8AC3E}">
        <p14:creationId xmlns:p14="http://schemas.microsoft.com/office/powerpoint/2010/main" val="22089198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Sur le </a:t>
            </a:r>
            <a:r>
              <a:rPr lang="fr-FR" dirty="0" err="1"/>
              <a:t>controller</a:t>
            </a:r>
            <a:r>
              <a:rPr lang="fr-FR" dirty="0"/>
              <a:t>, la fonction </a:t>
            </a:r>
            <a:r>
              <a:rPr lang="fr-FR" dirty="0" err="1"/>
              <a:t>messageReceive</a:t>
            </a:r>
            <a:r>
              <a:rPr lang="fr-FR" dirty="0"/>
              <a:t> démarre instancie les éléments dont elle aura besoin</a:t>
            </a:r>
          </a:p>
          <a:p>
            <a:endParaRPr lang="fr-FR" dirty="0"/>
          </a:p>
          <a:p>
            <a:r>
              <a:rPr lang="fr-FR" dirty="0" err="1"/>
              <a:t>indMessages</a:t>
            </a:r>
            <a:r>
              <a:rPr lang="fr-FR" dirty="0"/>
              <a:t> va créer un tableau avec les messages afin de les restitué à la vue </a:t>
            </a:r>
          </a:p>
          <a:p>
            <a:endParaRPr lang="fr-FR" dirty="0"/>
          </a:p>
          <a:p>
            <a:r>
              <a:rPr lang="fr-FR" dirty="0"/>
              <a:t>Je lance </a:t>
            </a:r>
            <a:r>
              <a:rPr lang="fr-FR" dirty="0" err="1"/>
              <a:t>getAllMessageGroupBy</a:t>
            </a:r>
            <a:r>
              <a:rPr lang="fr-FR" dirty="0"/>
              <a:t> vu juste </a:t>
            </a:r>
            <a:r>
              <a:rPr lang="fr-FR" dirty="0" err="1"/>
              <a:t>auparvant</a:t>
            </a:r>
            <a:r>
              <a:rPr lang="fr-FR" dirty="0"/>
              <a:t>, si la fonction renvoi </a:t>
            </a:r>
            <a:r>
              <a:rPr lang="fr-FR" dirty="0" err="1"/>
              <a:t>null</a:t>
            </a:r>
            <a:r>
              <a:rPr lang="fr-FR" dirty="0"/>
              <a:t> un message s’affiche comme quoi la messagerie est vide, sinon la vue affichera ça </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31</a:t>
            </a:fld>
            <a:endParaRPr lang="fr-FR"/>
          </a:p>
        </p:txBody>
      </p:sp>
    </p:spTree>
    <p:extLst>
      <p:ext uri="{BB962C8B-B14F-4D97-AF65-F5344CB8AC3E}">
        <p14:creationId xmlns:p14="http://schemas.microsoft.com/office/powerpoint/2010/main" val="6909986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 fois que l’on clic sur le bouton </a:t>
            </a:r>
          </a:p>
          <a:p>
            <a:endParaRPr lang="fr-FR" dirty="0"/>
          </a:p>
          <a:p>
            <a:r>
              <a:rPr lang="fr-FR" dirty="0"/>
              <a:t>Le système va d’abord clean l’entrée de donnée ici , </a:t>
            </a:r>
            <a:r>
              <a:rPr lang="fr-FR" dirty="0" err="1"/>
              <a:t>l’id</a:t>
            </a:r>
            <a:r>
              <a:rPr lang="fr-FR" dirty="0"/>
              <a:t> de la discussion par sécurité .</a:t>
            </a:r>
          </a:p>
          <a:p>
            <a:r>
              <a:rPr lang="fr-FR" dirty="0"/>
              <a:t>Ce clean est décomposé en 3 parties : </a:t>
            </a:r>
          </a:p>
          <a:p>
            <a:r>
              <a:rPr lang="fr-FR" dirty="0"/>
              <a:t> -  Un trim qui va supprimer les espaces blancs au début et à la fin de la chaine de caractères</a:t>
            </a:r>
          </a:p>
          <a:p>
            <a:r>
              <a:rPr lang="fr-FR" dirty="0"/>
              <a:t> - Un </a:t>
            </a:r>
            <a:r>
              <a:rPr lang="fr-FR" dirty="0" err="1"/>
              <a:t>strip_tag</a:t>
            </a:r>
            <a:r>
              <a:rPr lang="fr-FR" dirty="0"/>
              <a:t> qui va supprimer toutes balises html ou </a:t>
            </a:r>
            <a:r>
              <a:rPr lang="fr-FR" dirty="0" err="1"/>
              <a:t>php</a:t>
            </a:r>
            <a:r>
              <a:rPr lang="fr-FR" dirty="0"/>
              <a:t> </a:t>
            </a:r>
          </a:p>
          <a:p>
            <a:pPr marL="171450" indent="-171450">
              <a:buFontTx/>
              <a:buChar char="-"/>
            </a:pPr>
            <a:r>
              <a:rPr lang="fr-FR" dirty="0"/>
              <a:t>Et un </a:t>
            </a:r>
            <a:r>
              <a:rPr lang="fr-FR" dirty="0" err="1"/>
              <a:t>htmlspecialchars</a:t>
            </a:r>
            <a:r>
              <a:rPr lang="fr-FR" dirty="0"/>
              <a:t> qui va convertir tous les caractères spéciaux en entité html &amp;</a:t>
            </a:r>
            <a:r>
              <a:rPr lang="fr-FR" dirty="0" err="1"/>
              <a:t>lt</a:t>
            </a:r>
            <a:r>
              <a:rPr lang="fr-FR" dirty="0"/>
              <a:t> pour le signe &lt; par exemple</a:t>
            </a:r>
          </a:p>
          <a:p>
            <a:pPr marL="171450" indent="-171450">
              <a:buFontTx/>
              <a:buChar char="-"/>
            </a:pPr>
            <a:endParaRPr lang="fr-FR" dirty="0"/>
          </a:p>
          <a:p>
            <a:pPr marL="171450" indent="-171450">
              <a:buFontTx/>
              <a:buChar char="-"/>
            </a:pPr>
            <a:r>
              <a:rPr lang="fr-FR" dirty="0"/>
              <a:t>Une fois le clean fait, on va décodé </a:t>
            </a:r>
            <a:r>
              <a:rPr lang="fr-FR" dirty="0" err="1"/>
              <a:t>l’id</a:t>
            </a:r>
            <a:r>
              <a:rPr lang="fr-FR" dirty="0"/>
              <a:t> et l’envoyer en paramètre de la </a:t>
            </a:r>
            <a:r>
              <a:rPr lang="fr-FR" dirty="0" err="1"/>
              <a:t>fonciton</a:t>
            </a:r>
            <a:r>
              <a:rPr lang="fr-FR" dirty="0"/>
              <a:t> </a:t>
            </a:r>
            <a:r>
              <a:rPr lang="fr-FR" dirty="0" err="1"/>
              <a:t>getPersonalMess</a:t>
            </a:r>
            <a:r>
              <a:rPr lang="fr-FR" dirty="0"/>
              <a:t> . Ce qui aura pour but d’afficher les messages sur l’interface utilisateur</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32</a:t>
            </a:fld>
            <a:endParaRPr lang="fr-FR"/>
          </a:p>
        </p:txBody>
      </p:sp>
    </p:spTree>
    <p:extLst>
      <p:ext uri="{BB962C8B-B14F-4D97-AF65-F5344CB8AC3E}">
        <p14:creationId xmlns:p14="http://schemas.microsoft.com/office/powerpoint/2010/main" val="9216490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Une fois le bouton cliqué ,  on recommence le système clean </a:t>
            </a:r>
            <a:r>
              <a:rPr lang="fr-FR" dirty="0" err="1"/>
              <a:t>l’id</a:t>
            </a:r>
            <a:r>
              <a:rPr lang="fr-FR" dirty="0"/>
              <a:t> de discussion passé au bouton et on le décode.</a:t>
            </a:r>
          </a:p>
          <a:p>
            <a:endParaRPr lang="fr-FR" dirty="0"/>
          </a:p>
          <a:p>
            <a:pPr marL="171450" indent="-171450">
              <a:buFontTx/>
              <a:buChar char="-"/>
            </a:pPr>
            <a:r>
              <a:rPr lang="fr-FR" dirty="0"/>
              <a:t>Si le champ de réponse est rempli le système va </a:t>
            </a:r>
            <a:r>
              <a:rPr lang="fr-FR" dirty="0" err="1"/>
              <a:t>cleaner</a:t>
            </a:r>
            <a:r>
              <a:rPr lang="fr-FR" dirty="0"/>
              <a:t> la réponse </a:t>
            </a:r>
          </a:p>
          <a:p>
            <a:pPr marL="171450" indent="-171450">
              <a:buFontTx/>
              <a:buChar char="-"/>
            </a:pPr>
            <a:r>
              <a:rPr lang="fr-FR" dirty="0"/>
              <a:t>Le système récupère le dernier message du flow de discussion </a:t>
            </a:r>
          </a:p>
          <a:p>
            <a:pPr marL="171450" indent="-171450">
              <a:buFontTx/>
              <a:buChar char="-"/>
            </a:pPr>
            <a:endParaRPr lang="fr-FR" dirty="0"/>
          </a:p>
          <a:p>
            <a:pPr marL="171450" indent="-171450">
              <a:buFontTx/>
              <a:buChar char="-"/>
            </a:pPr>
            <a:r>
              <a:rPr lang="fr-FR" dirty="0"/>
              <a:t>Si le </a:t>
            </a:r>
            <a:r>
              <a:rPr lang="fr-FR" dirty="0" err="1"/>
              <a:t>l’id</a:t>
            </a:r>
            <a:r>
              <a:rPr lang="fr-FR" dirty="0"/>
              <a:t> du destinataire du dernier message n’est pas l’utilisateur connecté alors le destinataire reste le même  (ce qui veut dire que l’utilisateur connecté a envoyé le dernier message)</a:t>
            </a:r>
          </a:p>
          <a:p>
            <a:pPr marL="171450" indent="-171450">
              <a:buFontTx/>
              <a:buChar char="-"/>
            </a:pPr>
            <a:r>
              <a:rPr lang="fr-FR" dirty="0"/>
              <a:t>Sinon le destinataire du message est l’expéditeur du dernier message</a:t>
            </a:r>
          </a:p>
          <a:p>
            <a:pPr marL="171450" indent="-171450">
              <a:buFontTx/>
              <a:buChar char="-"/>
            </a:pPr>
            <a:endParaRPr lang="fr-FR" dirty="0"/>
          </a:p>
          <a:p>
            <a:pPr marL="171450" indent="-171450">
              <a:buFontTx/>
              <a:buChar char="-"/>
            </a:pPr>
            <a:r>
              <a:rPr lang="fr-FR" dirty="0"/>
              <a:t>Le </a:t>
            </a:r>
            <a:r>
              <a:rPr lang="fr-FR" dirty="0" err="1"/>
              <a:t>controller</a:t>
            </a:r>
            <a:r>
              <a:rPr lang="fr-FR" dirty="0"/>
              <a:t> ayant la class Message (le model) en parent grâce à un </a:t>
            </a:r>
            <a:r>
              <a:rPr lang="fr-FR" dirty="0" err="1"/>
              <a:t>extend</a:t>
            </a:r>
            <a:r>
              <a:rPr lang="fr-FR" dirty="0"/>
              <a:t> le mot clé $</a:t>
            </a:r>
            <a:r>
              <a:rPr lang="fr-FR" dirty="0" err="1"/>
              <a:t>this</a:t>
            </a:r>
            <a:r>
              <a:rPr lang="fr-FR" dirty="0"/>
              <a:t> me permet d’accéder à ses fonctions publiques pour y passer mes valeurs.</a:t>
            </a:r>
          </a:p>
          <a:p>
            <a:pPr marL="171450" indent="-171450">
              <a:buFontTx/>
              <a:buChar char="-"/>
            </a:pPr>
            <a:r>
              <a:rPr lang="fr-FR" dirty="0"/>
              <a:t>On finit par lancer la fonction d’insertion de message dans la base avec les valeurs passé au-dessus puis on </a:t>
            </a:r>
            <a:r>
              <a:rPr lang="fr-FR" dirty="0" err="1"/>
              <a:t>refresh</a:t>
            </a:r>
            <a:r>
              <a:rPr lang="fr-FR" dirty="0"/>
              <a:t> la page pour afficher le dernier message.</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33</a:t>
            </a:fld>
            <a:endParaRPr lang="fr-FR"/>
          </a:p>
        </p:txBody>
      </p:sp>
    </p:spTree>
    <p:extLst>
      <p:ext uri="{BB962C8B-B14F-4D97-AF65-F5344CB8AC3E}">
        <p14:creationId xmlns:p14="http://schemas.microsoft.com/office/powerpoint/2010/main" val="27249153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finir, </a:t>
            </a:r>
          </a:p>
          <a:p>
            <a:r>
              <a:rPr lang="fr-FR" dirty="0"/>
              <a:t>Ce projet a été conçu au fur et à mesure que la formation s’est déroulée</a:t>
            </a:r>
          </a:p>
          <a:p>
            <a:endParaRPr lang="fr-FR" dirty="0"/>
          </a:p>
          <a:p>
            <a:r>
              <a:rPr lang="fr-FR" dirty="0"/>
              <a:t>J’ai eu quelques obstacles durant la conception de mon code notamment niveau JS ou j’ai eu quelques difficultés avec mes compteurs. Au départ n’ayant pas la connaissance du </a:t>
            </a:r>
            <a:r>
              <a:rPr lang="fr-FR" dirty="0" err="1"/>
              <a:t>clearInterval</a:t>
            </a:r>
            <a:r>
              <a:rPr lang="fr-FR" dirty="0"/>
              <a:t> à chaque fois que je lançais un nouveau compteur, il s’affiché au-dessus du compteur en cours ce qui créer un bug énorme mais à force de recherche je suis tombé sur les informations de ce </a:t>
            </a:r>
            <a:r>
              <a:rPr lang="fr-FR" dirty="0" err="1"/>
              <a:t>clearInterval</a:t>
            </a:r>
            <a:r>
              <a:rPr lang="fr-FR" dirty="0"/>
              <a:t> et tout est rentré dans l’ordre</a:t>
            </a:r>
          </a:p>
          <a:p>
            <a:endParaRPr lang="fr-FR" dirty="0"/>
          </a:p>
          <a:p>
            <a:r>
              <a:rPr lang="fr-FR" dirty="0"/>
              <a:t>L’affichage des pseudos dans la messagerie m’a valu aussi quelques cheveux blancs car à la base je ne récupérer uniquement que </a:t>
            </a:r>
            <a:r>
              <a:rPr lang="fr-FR" dirty="0" err="1"/>
              <a:t>l’id</a:t>
            </a:r>
            <a:r>
              <a:rPr lang="fr-FR" dirty="0"/>
              <a:t> qui est accessible dans la table messages puis je me rappelle un matin avoir eu le retour en mémoire de mes cours de SQL et du </a:t>
            </a:r>
            <a:r>
              <a:rPr lang="fr-FR" dirty="0" err="1"/>
              <a:t>inner</a:t>
            </a:r>
            <a:r>
              <a:rPr lang="fr-FR" dirty="0"/>
              <a:t>-joint ce qui a régler mon problème en 30 secondes</a:t>
            </a:r>
          </a:p>
          <a:p>
            <a:endParaRPr lang="fr-FR" dirty="0"/>
          </a:p>
          <a:p>
            <a:r>
              <a:rPr lang="fr-FR" dirty="0"/>
              <a:t>En relisant certaine partie de mon code, et en ayant gagné en expérience, je me rends compte qu’il y a des éléments que je ne ferai plus de la même façon aujourd’hui surtout sur l’écriture du code et sa compréhension. Il est tout à fait possible de le simplifier pour le rendre plus lisible. </a:t>
            </a:r>
          </a:p>
          <a:p>
            <a:endParaRPr lang="fr-FR" dirty="0"/>
          </a:p>
          <a:p>
            <a:r>
              <a:rPr lang="fr-FR" dirty="0"/>
              <a:t>Et si c’était à refaire, je recommencerai tout à zéro et passerai par </a:t>
            </a:r>
            <a:r>
              <a:rPr lang="fr-FR" dirty="0" err="1"/>
              <a:t>React</a:t>
            </a:r>
            <a:r>
              <a:rPr lang="fr-FR" dirty="0"/>
              <a:t> et Remix et un ORM comme Prisma que j’ai découvert durant mon stage ce qui offre des possibilités énormes</a:t>
            </a:r>
            <a:r>
              <a:rPr lang="fr-FR"/>
              <a:t>. </a:t>
            </a:r>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34</a:t>
            </a:fld>
            <a:endParaRPr lang="fr-FR"/>
          </a:p>
        </p:txBody>
      </p:sp>
    </p:spTree>
    <p:extLst>
      <p:ext uri="{BB962C8B-B14F-4D97-AF65-F5344CB8AC3E}">
        <p14:creationId xmlns:p14="http://schemas.microsoft.com/office/powerpoint/2010/main" val="35987630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35</a:t>
            </a:fld>
            <a:endParaRPr lang="fr-FR"/>
          </a:p>
        </p:txBody>
      </p:sp>
    </p:spTree>
    <p:extLst>
      <p:ext uri="{BB962C8B-B14F-4D97-AF65-F5344CB8AC3E}">
        <p14:creationId xmlns:p14="http://schemas.microsoft.com/office/powerpoint/2010/main" val="37679570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a:xfrm>
            <a:off x="685800" y="4400549"/>
            <a:ext cx="5486400" cy="4442661"/>
          </a:xfrm>
        </p:spPr>
        <p:txBody>
          <a:bodyPr/>
          <a:lstStyle/>
          <a:p>
            <a:r>
              <a:rPr lang="fr-FR" dirty="0"/>
              <a:t>So </a:t>
            </a:r>
            <a:r>
              <a:rPr lang="fr-FR" dirty="0" err="1"/>
              <a:t>I’m</a:t>
            </a:r>
            <a:r>
              <a:rPr lang="fr-FR" dirty="0"/>
              <a:t> building a </a:t>
            </a:r>
            <a:r>
              <a:rPr lang="fr-FR" dirty="0" err="1"/>
              <a:t>Website</a:t>
            </a:r>
            <a:r>
              <a:rPr lang="fr-FR" dirty="0"/>
              <a:t> 				</a:t>
            </a:r>
            <a:r>
              <a:rPr lang="fr-FR" dirty="0">
                <a:solidFill>
                  <a:srgbClr val="FF0000"/>
                </a:solidFill>
              </a:rPr>
              <a:t>LANCE 1</a:t>
            </a:r>
          </a:p>
          <a:p>
            <a:r>
              <a:rPr lang="fr-FR" dirty="0" err="1"/>
              <a:t>Where</a:t>
            </a:r>
            <a:r>
              <a:rPr lang="fr-FR" dirty="0"/>
              <a:t> </a:t>
            </a:r>
            <a:r>
              <a:rPr lang="fr-FR" dirty="0" err="1"/>
              <a:t>visitors</a:t>
            </a:r>
            <a:r>
              <a:rPr lang="fr-FR" dirty="0"/>
              <a:t> can </a:t>
            </a:r>
            <a:r>
              <a:rPr lang="fr-FR" dirty="0" err="1"/>
              <a:t>inform</a:t>
            </a:r>
            <a:r>
              <a:rPr lang="fr-FR" dirty="0"/>
              <a:t> </a:t>
            </a:r>
            <a:r>
              <a:rPr lang="fr-FR" dirty="0" err="1"/>
              <a:t>themselves</a:t>
            </a:r>
            <a:r>
              <a:rPr lang="fr-FR" dirty="0"/>
              <a:t> 			LANCE 2</a:t>
            </a:r>
          </a:p>
          <a:p>
            <a:r>
              <a:rPr lang="fr-FR" dirty="0"/>
              <a:t>About </a:t>
            </a:r>
            <a:r>
              <a:rPr lang="fr-FR" dirty="0" err="1"/>
              <a:t>this</a:t>
            </a:r>
            <a:r>
              <a:rPr lang="fr-FR" dirty="0"/>
              <a:t> </a:t>
            </a:r>
            <a:r>
              <a:rPr lang="fr-FR" dirty="0" err="1"/>
              <a:t>subject</a:t>
            </a:r>
            <a:r>
              <a:rPr lang="fr-FR" dirty="0"/>
              <a:t> and </a:t>
            </a:r>
            <a:r>
              <a:rPr lang="fr-FR" dirty="0" err="1"/>
              <a:t>they</a:t>
            </a:r>
            <a:r>
              <a:rPr lang="fr-FR" dirty="0"/>
              <a:t> can </a:t>
            </a:r>
            <a:r>
              <a:rPr lang="fr-FR" dirty="0" err="1"/>
              <a:t>become</a:t>
            </a:r>
            <a:r>
              <a:rPr lang="fr-FR" dirty="0"/>
              <a:t> </a:t>
            </a:r>
            <a:r>
              <a:rPr lang="fr-FR" dirty="0" err="1"/>
              <a:t>actors</a:t>
            </a:r>
            <a:r>
              <a:rPr lang="fr-FR" dirty="0"/>
              <a:t>     		LANCE 3</a:t>
            </a:r>
          </a:p>
          <a:p>
            <a:r>
              <a:rPr lang="fr-FR" dirty="0"/>
              <a:t>of the </a:t>
            </a:r>
            <a:r>
              <a:rPr lang="fr-FR" dirty="0" err="1"/>
              <a:t>climatic</a:t>
            </a:r>
            <a:r>
              <a:rPr lang="fr-FR" dirty="0"/>
              <a:t> transition </a:t>
            </a:r>
            <a:r>
              <a:rPr lang="fr-FR" dirty="0" err="1"/>
              <a:t>thanks</a:t>
            </a:r>
            <a:r>
              <a:rPr lang="fr-FR" dirty="0"/>
              <a:t> to tip </a:t>
            </a:r>
            <a:r>
              <a:rPr lang="fr-FR" dirty="0" err="1"/>
              <a:t>sheets</a:t>
            </a:r>
            <a:r>
              <a:rPr lang="fr-FR" dirty="0"/>
              <a:t> to </a:t>
            </a:r>
            <a:r>
              <a:rPr lang="fr-FR" dirty="0" err="1"/>
              <a:t>reduice</a:t>
            </a:r>
            <a:r>
              <a:rPr lang="fr-FR" dirty="0"/>
              <a:t> </a:t>
            </a:r>
            <a:r>
              <a:rPr lang="fr-FR" dirty="0" err="1"/>
              <a:t>their</a:t>
            </a:r>
            <a:r>
              <a:rPr lang="fr-FR" dirty="0"/>
              <a:t> </a:t>
            </a:r>
            <a:r>
              <a:rPr lang="fr-FR" dirty="0" err="1"/>
              <a:t>carbon</a:t>
            </a:r>
            <a:r>
              <a:rPr lang="fr-FR" dirty="0"/>
              <a:t> </a:t>
            </a:r>
            <a:r>
              <a:rPr lang="fr-FR" dirty="0" err="1"/>
              <a:t>footprint</a:t>
            </a:r>
            <a:r>
              <a:rPr lang="fr-FR"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err="1"/>
              <a:t>Through</a:t>
            </a:r>
            <a:r>
              <a:rPr lang="fr-FR" dirty="0"/>
              <a:t> Forums, </a:t>
            </a:r>
            <a:r>
              <a:rPr lang="fr-FR" dirty="0" err="1"/>
              <a:t>they</a:t>
            </a:r>
            <a:r>
              <a:rPr lang="fr-FR" dirty="0"/>
              <a:t> </a:t>
            </a:r>
            <a:r>
              <a:rPr lang="fr-FR" dirty="0" err="1"/>
              <a:t>also</a:t>
            </a:r>
            <a:r>
              <a:rPr lang="fr-FR" dirty="0"/>
              <a:t> can </a:t>
            </a:r>
            <a:r>
              <a:rPr lang="fr-FR" dirty="0" err="1"/>
              <a:t>discuss</a:t>
            </a:r>
            <a:r>
              <a:rPr lang="fr-FR" dirty="0"/>
              <a:t> 			LANCE 4</a:t>
            </a:r>
          </a:p>
          <a:p>
            <a:r>
              <a:rPr lang="fr-FR" dirty="0" err="1"/>
              <a:t>with</a:t>
            </a:r>
            <a:r>
              <a:rPr lang="fr-FR" dirty="0"/>
              <a:t> </a:t>
            </a:r>
            <a:r>
              <a:rPr lang="fr-FR" dirty="0" err="1"/>
              <a:t>other</a:t>
            </a:r>
            <a:r>
              <a:rPr lang="fr-FR" dirty="0"/>
              <a:t> </a:t>
            </a:r>
            <a:r>
              <a:rPr lang="fr-FR" dirty="0" err="1"/>
              <a:t>users</a:t>
            </a:r>
            <a:r>
              <a:rPr lang="fr-FR" dirty="0"/>
              <a:t> to deal </a:t>
            </a:r>
            <a:r>
              <a:rPr lang="fr-FR" dirty="0" err="1"/>
              <a:t>with</a:t>
            </a:r>
            <a:r>
              <a:rPr lang="fr-FR" dirty="0"/>
              <a:t> questions and solutions.</a:t>
            </a:r>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 few </a:t>
            </a:r>
            <a:r>
              <a:rPr lang="fr-FR" dirty="0" err="1"/>
              <a:t>technical</a:t>
            </a:r>
            <a:r>
              <a:rPr lang="fr-FR" dirty="0"/>
              <a:t> </a:t>
            </a:r>
            <a:r>
              <a:rPr lang="fr-FR" dirty="0" err="1"/>
              <a:t>contrainst</a:t>
            </a:r>
            <a:r>
              <a:rPr lang="fr-FR" dirty="0"/>
              <a:t>: the </a:t>
            </a:r>
            <a:r>
              <a:rPr lang="fr-FR" dirty="0" err="1"/>
              <a:t>website</a:t>
            </a:r>
            <a:r>
              <a:rPr lang="fr-FR" dirty="0"/>
              <a:t> </a:t>
            </a:r>
            <a:r>
              <a:rPr lang="fr-FR" dirty="0" err="1"/>
              <a:t>will</a:t>
            </a:r>
            <a:r>
              <a:rPr lang="fr-FR" dirty="0"/>
              <a:t> </a:t>
            </a:r>
            <a:r>
              <a:rPr lang="fr-FR" dirty="0" err="1"/>
              <a:t>be</a:t>
            </a:r>
            <a:r>
              <a:rPr lang="fr-FR" dirty="0"/>
              <a:t> scalable for all </a:t>
            </a:r>
            <a:r>
              <a:rPr lang="fr-FR" dirty="0" err="1"/>
              <a:t>device</a:t>
            </a:r>
            <a:r>
              <a:rPr lang="fr-FR" dirty="0"/>
              <a:t>		 LANCE 5</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and </a:t>
            </a:r>
            <a:r>
              <a:rPr lang="en-US" sz="1200" kern="1800" dirty="0">
                <a:solidFill>
                  <a:srgbClr val="002060"/>
                </a:solidFill>
                <a:effectLst/>
                <a:latin typeface="Calibri Light" panose="020F0302020204030204" pitchFamily="34" charset="0"/>
                <a:ea typeface="Times New Roman" panose="02020603050405020304" pitchFamily="18" charset="0"/>
              </a:rPr>
              <a:t>accessible to all the people so the font will change for the dyslexic persons and the color for the color-blind ones . LANCE 6</a:t>
            </a:r>
            <a:r>
              <a:rPr lang="fr-FR" dirty="0">
                <a:effectLst/>
              </a:rPr>
              <a:t> </a:t>
            </a:r>
            <a:endParaRPr lang="fr-FR" dirty="0"/>
          </a:p>
          <a:p>
            <a:endParaRPr lang="fr-FR" dirty="0"/>
          </a:p>
          <a:p>
            <a:r>
              <a:rPr lang="fr-FR" dirty="0"/>
              <a:t>The app </a:t>
            </a:r>
            <a:r>
              <a:rPr lang="fr-FR" dirty="0" err="1"/>
              <a:t>will</a:t>
            </a:r>
            <a:r>
              <a:rPr lang="fr-FR" dirty="0"/>
              <a:t> </a:t>
            </a:r>
            <a:r>
              <a:rPr lang="fr-FR" dirty="0" err="1"/>
              <a:t>be</a:t>
            </a:r>
            <a:r>
              <a:rPr lang="fr-FR" dirty="0"/>
              <a:t> </a:t>
            </a:r>
            <a:r>
              <a:rPr lang="fr-FR" dirty="0" err="1"/>
              <a:t>built</a:t>
            </a:r>
            <a:r>
              <a:rPr lang="fr-FR" dirty="0"/>
              <a:t> </a:t>
            </a:r>
            <a:r>
              <a:rPr lang="fr-FR" dirty="0" err="1"/>
              <a:t>with</a:t>
            </a:r>
            <a:r>
              <a:rPr lang="fr-FR" dirty="0"/>
              <a:t> HTML CSS Javascript and Bootstrap for the front end.  LANCE 7</a:t>
            </a:r>
          </a:p>
          <a:p>
            <a:r>
              <a:rPr lang="fr-FR" dirty="0"/>
              <a:t>For the Back end, I </a:t>
            </a:r>
            <a:r>
              <a:rPr lang="fr-FR" dirty="0" err="1"/>
              <a:t>will</a:t>
            </a:r>
            <a:r>
              <a:rPr lang="fr-FR" dirty="0"/>
              <a:t> use PHP </a:t>
            </a:r>
            <a:r>
              <a:rPr lang="fr-FR" dirty="0" err="1"/>
              <a:t>Language</a:t>
            </a:r>
            <a:r>
              <a:rPr lang="fr-FR" dirty="0"/>
              <a:t>.</a:t>
            </a:r>
          </a:p>
          <a:p>
            <a:endParaRPr lang="fr-FR" dirty="0"/>
          </a:p>
          <a:p>
            <a:r>
              <a:rPr lang="fr-FR" dirty="0"/>
              <a:t>For the </a:t>
            </a:r>
            <a:r>
              <a:rPr lang="fr-FR" dirty="0" err="1"/>
              <a:t>webhost</a:t>
            </a:r>
            <a:r>
              <a:rPr lang="fr-FR" dirty="0"/>
              <a:t> I </a:t>
            </a:r>
            <a:r>
              <a:rPr lang="fr-FR" dirty="0" err="1"/>
              <a:t>will</a:t>
            </a:r>
            <a:r>
              <a:rPr lang="fr-FR" dirty="0"/>
              <a:t> </a:t>
            </a:r>
            <a:r>
              <a:rPr lang="fr-FR" dirty="0" err="1"/>
              <a:t>choose</a:t>
            </a:r>
            <a:r>
              <a:rPr lang="fr-FR" dirty="0"/>
              <a:t> </a:t>
            </a:r>
            <a:r>
              <a:rPr lang="fr-FR" dirty="0" err="1"/>
              <a:t>Infomaniak</a:t>
            </a:r>
            <a:r>
              <a:rPr lang="fr-FR" dirty="0"/>
              <a:t> or O2switch </a:t>
            </a:r>
            <a:r>
              <a:rPr lang="fr-FR" dirty="0" err="1"/>
              <a:t>because</a:t>
            </a:r>
            <a:r>
              <a:rPr lang="fr-FR" dirty="0"/>
              <a:t> </a:t>
            </a:r>
            <a:r>
              <a:rPr lang="fr-FR" dirty="0" err="1"/>
              <a:t>they</a:t>
            </a:r>
            <a:r>
              <a:rPr lang="fr-FR" dirty="0"/>
              <a:t> are the best </a:t>
            </a:r>
            <a:r>
              <a:rPr lang="fr-FR" dirty="0" err="1"/>
              <a:t>eco</a:t>
            </a:r>
            <a:r>
              <a:rPr lang="fr-FR" dirty="0"/>
              <a:t> </a:t>
            </a:r>
            <a:r>
              <a:rPr lang="fr-FR" dirty="0" err="1"/>
              <a:t>friendly</a:t>
            </a:r>
            <a:r>
              <a:rPr lang="fr-FR" dirty="0"/>
              <a:t> web </a:t>
            </a:r>
            <a:r>
              <a:rPr lang="fr-FR" dirty="0" err="1"/>
              <a:t>hoster</a:t>
            </a:r>
            <a:r>
              <a:rPr lang="fr-FR" dirty="0"/>
              <a:t> </a:t>
            </a:r>
            <a:r>
              <a:rPr lang="fr-FR" dirty="0" err="1"/>
              <a:t>whose</a:t>
            </a:r>
            <a:r>
              <a:rPr lang="fr-FR" dirty="0"/>
              <a:t> use </a:t>
            </a:r>
            <a:r>
              <a:rPr lang="fr-FR" dirty="0" err="1"/>
              <a:t>renewable</a:t>
            </a:r>
            <a:r>
              <a:rPr lang="fr-FR" dirty="0"/>
              <a:t> </a:t>
            </a:r>
            <a:r>
              <a:rPr lang="fr-FR" dirty="0" err="1"/>
              <a:t>energies</a:t>
            </a:r>
            <a:endParaRPr lang="fr-FR" dirty="0"/>
          </a:p>
          <a:p>
            <a:endParaRPr lang="fr-FR" dirty="0"/>
          </a:p>
          <a:p>
            <a:r>
              <a:rPr lang="fr-FR" dirty="0"/>
              <a:t>And </a:t>
            </a:r>
            <a:r>
              <a:rPr lang="fr-FR" dirty="0" err="1"/>
              <a:t>now</a:t>
            </a:r>
            <a:r>
              <a:rPr lang="fr-FR" dirty="0"/>
              <a:t> The </a:t>
            </a:r>
            <a:r>
              <a:rPr lang="fr-FR" dirty="0" err="1"/>
              <a:t>rest</a:t>
            </a:r>
            <a:r>
              <a:rPr lang="fr-FR" dirty="0"/>
              <a:t> of </a:t>
            </a:r>
            <a:r>
              <a:rPr lang="fr-FR" dirty="0" err="1"/>
              <a:t>presentation</a:t>
            </a:r>
            <a:r>
              <a:rPr lang="fr-FR" dirty="0"/>
              <a:t> </a:t>
            </a:r>
            <a:r>
              <a:rPr lang="fr-FR" dirty="0" err="1"/>
              <a:t>will</a:t>
            </a:r>
            <a:r>
              <a:rPr lang="fr-FR" dirty="0"/>
              <a:t> </a:t>
            </a:r>
            <a:r>
              <a:rPr lang="fr-FR" dirty="0" err="1"/>
              <a:t>be</a:t>
            </a:r>
            <a:r>
              <a:rPr lang="fr-FR" dirty="0"/>
              <a:t> in French</a:t>
            </a:r>
          </a:p>
          <a:p>
            <a:endParaRPr lang="fr-FR" dirty="0"/>
          </a:p>
          <a:p>
            <a:endParaRPr lang="fr-FR" dirty="0"/>
          </a:p>
          <a:p>
            <a:endParaRPr lang="fr-FR" dirty="0"/>
          </a:p>
          <a:p>
            <a:endParaRPr lang="fr-FR" dirty="0"/>
          </a:p>
          <a:p>
            <a:endParaRPr lang="fr-FR" dirty="0"/>
          </a:p>
          <a:p>
            <a:r>
              <a:rPr lang="fr-FR" dirty="0"/>
              <a:t>L’association souhaite mettre en place 		LANCE 1</a:t>
            </a:r>
          </a:p>
          <a:p>
            <a:r>
              <a:rPr lang="fr-FR" dirty="0"/>
              <a:t>un site internet où le visiteur pourra  		LANCE 2</a:t>
            </a:r>
          </a:p>
          <a:p>
            <a:r>
              <a:rPr lang="fr-FR" dirty="0"/>
              <a:t>s’informer sur les effets des émissions de carbone sur la planète mais aura aussi la possibilité de 				LANCE 3</a:t>
            </a:r>
          </a:p>
          <a:p>
            <a:r>
              <a:rPr lang="fr-FR" dirty="0"/>
              <a:t>Devenir acteur au travers des fiches d’astuces pour réduire son bilan </a:t>
            </a:r>
            <a:r>
              <a:rPr lang="fr-FR" dirty="0" err="1"/>
              <a:t>carbonne</a:t>
            </a:r>
            <a:r>
              <a:rPr lang="fr-FR" dirty="0"/>
              <a:t>.</a:t>
            </a:r>
          </a:p>
          <a:p>
            <a:r>
              <a:rPr lang="fr-FR" dirty="0"/>
              <a:t>Il pourra aussi 				LANCE 4 </a:t>
            </a:r>
          </a:p>
          <a:p>
            <a:r>
              <a:rPr lang="fr-FR" dirty="0"/>
              <a:t>Discuter avec d’autre utilisateur grâce au forum qui sera mis à disposition</a:t>
            </a:r>
          </a:p>
          <a:p>
            <a:endParaRPr lang="fr-FR" dirty="0"/>
          </a:p>
          <a:p>
            <a:r>
              <a:rPr lang="fr-FR" dirty="0"/>
              <a:t>Niveau contrainte technique, le site devra être 	LANCE 5</a:t>
            </a:r>
          </a:p>
          <a:p>
            <a:r>
              <a:rPr lang="fr-FR" dirty="0"/>
              <a:t>Responsive afin de s’adapter à tout type d’écran , il devra aussi 	LANCE 6</a:t>
            </a:r>
          </a:p>
          <a:p>
            <a:r>
              <a:rPr lang="fr-FR" dirty="0"/>
              <a:t>Être accessible aux personnes malvoyantes. Les polices seront changées pour les dyslexiques avec la font open </a:t>
            </a:r>
            <a:r>
              <a:rPr lang="fr-FR" dirty="0" err="1"/>
              <a:t>dyslexic</a:t>
            </a:r>
            <a:r>
              <a:rPr lang="fr-FR" dirty="0"/>
              <a:t> et les couleurs seront gérer pour les daltoniens. Les niveaux de contraste seront vu aussi</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4</a:t>
            </a:fld>
            <a:endParaRPr lang="fr-FR"/>
          </a:p>
        </p:txBody>
      </p:sp>
    </p:spTree>
    <p:extLst>
      <p:ext uri="{BB962C8B-B14F-4D97-AF65-F5344CB8AC3E}">
        <p14:creationId xmlns:p14="http://schemas.microsoft.com/office/powerpoint/2010/main" val="2658565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L’arborescence d’un site est une représentation graphique de sa structure organisationnelle. Elle va décrire la manière dont les différentes pages sont organisées et liées entre elle.</a:t>
            </a:r>
          </a:p>
          <a:p>
            <a:r>
              <a:rPr lang="fr-FR" dirty="0"/>
              <a:t>Durant cet entretien, nous allons surtout abordé les pages Chiffres et Messagerie.</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5</a:t>
            </a:fld>
            <a:endParaRPr lang="fr-FR"/>
          </a:p>
        </p:txBody>
      </p:sp>
    </p:spTree>
    <p:extLst>
      <p:ext uri="{BB962C8B-B14F-4D97-AF65-F5344CB8AC3E}">
        <p14:creationId xmlns:p14="http://schemas.microsoft.com/office/powerpoint/2010/main" val="1955389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Avant de commencer le développement, je suis passé par la phase de maquettage du projet.</a:t>
            </a:r>
          </a:p>
          <a:p>
            <a:endParaRPr lang="fr-FR" dirty="0"/>
          </a:p>
          <a:p>
            <a:r>
              <a:rPr lang="fr-FR" dirty="0"/>
              <a:t>Le maquettage est un process de conception visuelle pour créer des représentations graphiques ou interactive avant la mise en dev. </a:t>
            </a:r>
          </a:p>
          <a:p>
            <a:r>
              <a:rPr lang="fr-FR" dirty="0"/>
              <a:t>Il y a généralement 3 étapes : Le zoning, le Wireframe et le </a:t>
            </a:r>
            <a:r>
              <a:rPr lang="fr-FR" dirty="0" err="1"/>
              <a:t>mockup</a:t>
            </a:r>
            <a:endParaRPr lang="fr-FR" dirty="0"/>
          </a:p>
          <a:p>
            <a:r>
              <a:rPr lang="fr-FR" dirty="0"/>
              <a:t>Le Zoning va permettre  de définir la structure générale de l’application.</a:t>
            </a:r>
          </a:p>
          <a:p>
            <a:r>
              <a:rPr lang="fr-FR" dirty="0"/>
              <a:t>Le wireframe, comme vous pouvez le voir ici, va reprendre la structure du zoning et va implémenter la disposition des éléments d’interface sans  se soucier de l’aspect esthétique. Il va architecturer la navigation, l’information, les zones fonctionnelles et les interactions basiques ce qui va donner une fondation solide pour la prochaine étape : Le </a:t>
            </a:r>
            <a:r>
              <a:rPr lang="fr-FR" dirty="0" err="1"/>
              <a:t>Mockup</a:t>
            </a:r>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6</a:t>
            </a:fld>
            <a:endParaRPr lang="fr-FR"/>
          </a:p>
        </p:txBody>
      </p:sp>
    </p:spTree>
    <p:extLst>
      <p:ext uri="{BB962C8B-B14F-4D97-AF65-F5344CB8AC3E}">
        <p14:creationId xmlns:p14="http://schemas.microsoft.com/office/powerpoint/2010/main" val="1420656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a:t>
            </a:r>
            <a:r>
              <a:rPr lang="fr-FR" dirty="0" err="1"/>
              <a:t>mockup</a:t>
            </a:r>
            <a:r>
              <a:rPr lang="fr-FR" dirty="0"/>
              <a:t> sera la phase finale du maquettage. Elle va donner une représentation fidèle et précise du projet.</a:t>
            </a:r>
            <a:br>
              <a:rPr lang="fr-FR" dirty="0"/>
            </a:br>
            <a:r>
              <a:rPr lang="fr-FR" dirty="0"/>
              <a:t>On y inclut les couleurs , les polices les éléments graphiques  qui serviront de support pour la présentation de validation auprès du client mais aussi de support pour le développeur.</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7</a:t>
            </a:fld>
            <a:endParaRPr lang="fr-FR"/>
          </a:p>
        </p:txBody>
      </p:sp>
    </p:spTree>
    <p:extLst>
      <p:ext uri="{BB962C8B-B14F-4D97-AF65-F5344CB8AC3E}">
        <p14:creationId xmlns:p14="http://schemas.microsoft.com/office/powerpoint/2010/main" val="2236495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Ici une présentation en mise en situation du projet sur différent support.</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8</a:t>
            </a:fld>
            <a:endParaRPr lang="fr-FR"/>
          </a:p>
        </p:txBody>
      </p:sp>
    </p:spTree>
    <p:extLst>
      <p:ext uri="{BB962C8B-B14F-4D97-AF65-F5344CB8AC3E}">
        <p14:creationId xmlns:p14="http://schemas.microsoft.com/office/powerpoint/2010/main" val="3535763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Cas d’utilisation : Modélisation qui permet de décrire les interactions entre les utilisateurs (acteurs) et le Système d’information..</a:t>
            </a:r>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9</a:t>
            </a:fld>
            <a:endParaRPr lang="fr-FR"/>
          </a:p>
        </p:txBody>
      </p:sp>
    </p:spTree>
    <p:extLst>
      <p:ext uri="{BB962C8B-B14F-4D97-AF65-F5344CB8AC3E}">
        <p14:creationId xmlns:p14="http://schemas.microsoft.com/office/powerpoint/2010/main" val="3962096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C33A1C-9B05-5ED4-3508-9DBFAD2CFFAE}"/>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3D07C343-88F4-BED4-7C00-3B3B4D83BE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2C6C60E-5ED0-ACA3-58AC-2F6E442CE8E3}"/>
              </a:ext>
            </a:extLst>
          </p:cNvPr>
          <p:cNvSpPr>
            <a:spLocks noGrp="1"/>
          </p:cNvSpPr>
          <p:nvPr>
            <p:ph type="dt" sz="half" idx="10"/>
          </p:nvPr>
        </p:nvSpPr>
        <p:spPr/>
        <p:txBody>
          <a:bodyPr/>
          <a:lstStyle/>
          <a:p>
            <a:fld id="{BDB4EAF1-9D73-2242-BAF1-98B0915D59A4}" type="datetime1">
              <a:rPr lang="fr-FR" smtClean="0"/>
              <a:t>31/05/2024</a:t>
            </a:fld>
            <a:endParaRPr lang="fr-FR"/>
          </a:p>
        </p:txBody>
      </p:sp>
      <p:sp>
        <p:nvSpPr>
          <p:cNvPr id="5" name="Espace réservé du pied de page 4">
            <a:extLst>
              <a:ext uri="{FF2B5EF4-FFF2-40B4-BE49-F238E27FC236}">
                <a16:creationId xmlns:a16="http://schemas.microsoft.com/office/drawing/2014/main" id="{08630B45-BBC7-C9FC-FEA7-C249D32B857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E13D892-8789-E14C-EC3D-A1E77227250E}"/>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910825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CB67AE-7B73-4F07-EF06-3CA45BAFB7FB}"/>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0E92D635-595B-C215-46F0-869CB6090376}"/>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22A1744-C7E9-C1A0-0EAD-C29918777F97}"/>
              </a:ext>
            </a:extLst>
          </p:cNvPr>
          <p:cNvSpPr>
            <a:spLocks noGrp="1"/>
          </p:cNvSpPr>
          <p:nvPr>
            <p:ph type="dt" sz="half" idx="10"/>
          </p:nvPr>
        </p:nvSpPr>
        <p:spPr/>
        <p:txBody>
          <a:bodyPr/>
          <a:lstStyle/>
          <a:p>
            <a:fld id="{3CA4B8A9-A15D-FB4D-B5C7-D8E3B4871B58}" type="datetime1">
              <a:rPr lang="fr-FR" smtClean="0"/>
              <a:t>31/05/2024</a:t>
            </a:fld>
            <a:endParaRPr lang="fr-FR"/>
          </a:p>
        </p:txBody>
      </p:sp>
      <p:sp>
        <p:nvSpPr>
          <p:cNvPr id="5" name="Espace réservé du pied de page 4">
            <a:extLst>
              <a:ext uri="{FF2B5EF4-FFF2-40B4-BE49-F238E27FC236}">
                <a16:creationId xmlns:a16="http://schemas.microsoft.com/office/drawing/2014/main" id="{BF449E89-CBE9-2E5D-4129-4745A2D1FE0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62CF68A-9381-A023-826A-69B664380B18}"/>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1439507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4CC4209A-F1B6-3753-701E-2BBE9A928B6B}"/>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899C0D58-313F-8197-BDE7-F3416EF2A283}"/>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ACD8CCF-6F42-6328-8AAD-4EFF62925F41}"/>
              </a:ext>
            </a:extLst>
          </p:cNvPr>
          <p:cNvSpPr>
            <a:spLocks noGrp="1"/>
          </p:cNvSpPr>
          <p:nvPr>
            <p:ph type="dt" sz="half" idx="10"/>
          </p:nvPr>
        </p:nvSpPr>
        <p:spPr/>
        <p:txBody>
          <a:bodyPr/>
          <a:lstStyle/>
          <a:p>
            <a:fld id="{DBCB0B14-0091-B94A-8953-20B1804C9C43}" type="datetime1">
              <a:rPr lang="fr-FR" smtClean="0"/>
              <a:t>31/05/2024</a:t>
            </a:fld>
            <a:endParaRPr lang="fr-FR"/>
          </a:p>
        </p:txBody>
      </p:sp>
      <p:sp>
        <p:nvSpPr>
          <p:cNvPr id="5" name="Espace réservé du pied de page 4">
            <a:extLst>
              <a:ext uri="{FF2B5EF4-FFF2-40B4-BE49-F238E27FC236}">
                <a16:creationId xmlns:a16="http://schemas.microsoft.com/office/drawing/2014/main" id="{094E1A24-91B7-0E70-D072-116990057D3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6E351FD-9496-C55A-B028-878869AA434D}"/>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180263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64EF7D-B62A-C026-C7C9-5573271005C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B232AC8-8695-FAED-612C-30FEE95A942A}"/>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BD1880F-96B1-9F0E-5905-033C200E43F9}"/>
              </a:ext>
            </a:extLst>
          </p:cNvPr>
          <p:cNvSpPr>
            <a:spLocks noGrp="1"/>
          </p:cNvSpPr>
          <p:nvPr>
            <p:ph type="dt" sz="half" idx="10"/>
          </p:nvPr>
        </p:nvSpPr>
        <p:spPr/>
        <p:txBody>
          <a:bodyPr/>
          <a:lstStyle/>
          <a:p>
            <a:fld id="{49486D27-BD68-B444-9831-E4CB5343C17E}" type="datetime1">
              <a:rPr lang="fr-FR" smtClean="0"/>
              <a:t>31/05/2024</a:t>
            </a:fld>
            <a:endParaRPr lang="fr-FR"/>
          </a:p>
        </p:txBody>
      </p:sp>
      <p:sp>
        <p:nvSpPr>
          <p:cNvPr id="5" name="Espace réservé du pied de page 4">
            <a:extLst>
              <a:ext uri="{FF2B5EF4-FFF2-40B4-BE49-F238E27FC236}">
                <a16:creationId xmlns:a16="http://schemas.microsoft.com/office/drawing/2014/main" id="{A116AFAA-B1FD-A85D-F91C-09BEDB34BBA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FF8EE6B-D8CC-1F7B-2490-049C611BB6E6}"/>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899149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EB0BCD-5E8A-BCC3-B528-E79EB546D83A}"/>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9A935425-6F57-AABB-8F20-1C2601B76F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D9FB1AF0-B55C-6F2C-9A7B-76F763E97146}"/>
              </a:ext>
            </a:extLst>
          </p:cNvPr>
          <p:cNvSpPr>
            <a:spLocks noGrp="1"/>
          </p:cNvSpPr>
          <p:nvPr>
            <p:ph type="dt" sz="half" idx="10"/>
          </p:nvPr>
        </p:nvSpPr>
        <p:spPr/>
        <p:txBody>
          <a:bodyPr/>
          <a:lstStyle/>
          <a:p>
            <a:fld id="{B6CF45D6-23FA-FD4E-808F-90F4CB8B2299}" type="datetime1">
              <a:rPr lang="fr-FR" smtClean="0"/>
              <a:t>31/05/2024</a:t>
            </a:fld>
            <a:endParaRPr lang="fr-FR"/>
          </a:p>
        </p:txBody>
      </p:sp>
      <p:sp>
        <p:nvSpPr>
          <p:cNvPr id="5" name="Espace réservé du pied de page 4">
            <a:extLst>
              <a:ext uri="{FF2B5EF4-FFF2-40B4-BE49-F238E27FC236}">
                <a16:creationId xmlns:a16="http://schemas.microsoft.com/office/drawing/2014/main" id="{B95FF688-C920-2B9A-1CA0-E236B04A99F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A3917AF-0C71-E1AE-B931-5CADFC0EC195}"/>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883374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11A5F26-938F-383A-BDBD-07F18C1AF86D}"/>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8CDFA4C-E339-149D-9052-F8DDE1D977F7}"/>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6E489CC5-C855-68C0-19C4-3C34D3451BC0}"/>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581C6E48-5D7C-2E70-D2B1-BDFE9B4AC524}"/>
              </a:ext>
            </a:extLst>
          </p:cNvPr>
          <p:cNvSpPr>
            <a:spLocks noGrp="1"/>
          </p:cNvSpPr>
          <p:nvPr>
            <p:ph type="dt" sz="half" idx="10"/>
          </p:nvPr>
        </p:nvSpPr>
        <p:spPr/>
        <p:txBody>
          <a:bodyPr/>
          <a:lstStyle/>
          <a:p>
            <a:fld id="{D5079464-6A1D-B043-820F-06F66AAB056C}" type="datetime1">
              <a:rPr lang="fr-FR" smtClean="0"/>
              <a:t>31/05/2024</a:t>
            </a:fld>
            <a:endParaRPr lang="fr-FR"/>
          </a:p>
        </p:txBody>
      </p:sp>
      <p:sp>
        <p:nvSpPr>
          <p:cNvPr id="6" name="Espace réservé du pied de page 5">
            <a:extLst>
              <a:ext uri="{FF2B5EF4-FFF2-40B4-BE49-F238E27FC236}">
                <a16:creationId xmlns:a16="http://schemas.microsoft.com/office/drawing/2014/main" id="{2A524DFB-634B-0854-0095-450F9B6D91C5}"/>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513899E-82A8-9F5E-2F21-E8A8576CEE2E}"/>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3463349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55155FA-CA8A-C7A9-C584-4458DC5070B5}"/>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3AFEBA3B-9BA1-8351-66A7-80FCB6D10A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7479F915-6B8C-21CC-56CC-B41B83C0AADA}"/>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C0A0172C-E225-7E6F-786E-9FD778793A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812CA98B-240C-C947-14CC-96C190C10934}"/>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00880E2B-334E-B81D-5F0F-6958847D6829}"/>
              </a:ext>
            </a:extLst>
          </p:cNvPr>
          <p:cNvSpPr>
            <a:spLocks noGrp="1"/>
          </p:cNvSpPr>
          <p:nvPr>
            <p:ph type="dt" sz="half" idx="10"/>
          </p:nvPr>
        </p:nvSpPr>
        <p:spPr/>
        <p:txBody>
          <a:bodyPr/>
          <a:lstStyle/>
          <a:p>
            <a:fld id="{9C4765A6-7542-8642-A826-F4AFBD1692FE}" type="datetime1">
              <a:rPr lang="fr-FR" smtClean="0"/>
              <a:t>31/05/2024</a:t>
            </a:fld>
            <a:endParaRPr lang="fr-FR"/>
          </a:p>
        </p:txBody>
      </p:sp>
      <p:sp>
        <p:nvSpPr>
          <p:cNvPr id="8" name="Espace réservé du pied de page 7">
            <a:extLst>
              <a:ext uri="{FF2B5EF4-FFF2-40B4-BE49-F238E27FC236}">
                <a16:creationId xmlns:a16="http://schemas.microsoft.com/office/drawing/2014/main" id="{A6BF5F33-F09C-8C02-39DD-FC7EFCC70272}"/>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8584FBD6-DFD7-D9CC-E481-DC23874E4960}"/>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3588248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1AB11F3-BA3C-F2C5-1627-5E2B7BEB8A58}"/>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794F1AEA-DA30-B31B-61A6-A2475238F548}"/>
              </a:ext>
            </a:extLst>
          </p:cNvPr>
          <p:cNvSpPr>
            <a:spLocks noGrp="1"/>
          </p:cNvSpPr>
          <p:nvPr>
            <p:ph type="dt" sz="half" idx="10"/>
          </p:nvPr>
        </p:nvSpPr>
        <p:spPr/>
        <p:txBody>
          <a:bodyPr/>
          <a:lstStyle/>
          <a:p>
            <a:fld id="{276C0F16-B2AA-E84D-B4DE-14DBDC7C65FA}" type="datetime1">
              <a:rPr lang="fr-FR" smtClean="0"/>
              <a:t>31/05/2024</a:t>
            </a:fld>
            <a:endParaRPr lang="fr-FR"/>
          </a:p>
        </p:txBody>
      </p:sp>
      <p:sp>
        <p:nvSpPr>
          <p:cNvPr id="4" name="Espace réservé du pied de page 3">
            <a:extLst>
              <a:ext uri="{FF2B5EF4-FFF2-40B4-BE49-F238E27FC236}">
                <a16:creationId xmlns:a16="http://schemas.microsoft.com/office/drawing/2014/main" id="{A38887E1-1A52-90E9-91ED-E6D6D7E12DD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B19F025E-9DD4-C164-CA84-C912E7806103}"/>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921828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35D259D-ED7A-D385-C9AB-104032F0891E}"/>
              </a:ext>
            </a:extLst>
          </p:cNvPr>
          <p:cNvSpPr>
            <a:spLocks noGrp="1"/>
          </p:cNvSpPr>
          <p:nvPr>
            <p:ph type="dt" sz="half" idx="10"/>
          </p:nvPr>
        </p:nvSpPr>
        <p:spPr/>
        <p:txBody>
          <a:bodyPr/>
          <a:lstStyle/>
          <a:p>
            <a:fld id="{FA67B272-4EB0-4840-8245-CCAD6E7A5386}" type="datetime1">
              <a:rPr lang="fr-FR" smtClean="0"/>
              <a:t>31/05/2024</a:t>
            </a:fld>
            <a:endParaRPr lang="fr-FR"/>
          </a:p>
        </p:txBody>
      </p:sp>
      <p:sp>
        <p:nvSpPr>
          <p:cNvPr id="3" name="Espace réservé du pied de page 2">
            <a:extLst>
              <a:ext uri="{FF2B5EF4-FFF2-40B4-BE49-F238E27FC236}">
                <a16:creationId xmlns:a16="http://schemas.microsoft.com/office/drawing/2014/main" id="{1EE463B4-EBCA-E74F-4AD6-C47A03632895}"/>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575F6AC-E1C3-E391-6A8C-17259CE7D5D1}"/>
              </a:ext>
            </a:extLst>
          </p:cNvPr>
          <p:cNvSpPr>
            <a:spLocks noGrp="1"/>
          </p:cNvSpPr>
          <p:nvPr>
            <p:ph type="sldNum" sz="quarter" idx="12"/>
          </p:nvPr>
        </p:nvSpPr>
        <p:spPr/>
        <p:txBody>
          <a:bodyPr/>
          <a:lstStyle>
            <a:lvl1pPr>
              <a:defRPr sz="2400"/>
            </a:lvl1pPr>
          </a:lstStyle>
          <a:p>
            <a:fld id="{BD2C65D9-7694-1F47-B297-D1FBCA40C39F}" type="slidenum">
              <a:rPr lang="fr-FR" smtClean="0"/>
              <a:pPr/>
              <a:t>‹N°›</a:t>
            </a:fld>
            <a:endParaRPr lang="fr-FR" dirty="0"/>
          </a:p>
        </p:txBody>
      </p:sp>
    </p:spTree>
    <p:extLst>
      <p:ext uri="{BB962C8B-B14F-4D97-AF65-F5344CB8AC3E}">
        <p14:creationId xmlns:p14="http://schemas.microsoft.com/office/powerpoint/2010/main" val="4213295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6E81001-DF46-5343-FEC6-F53D9ADFF030}"/>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C7E64038-4D9D-E036-0B8D-863209E3BC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D931435A-7E11-19BB-D692-07A101CDE6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40468FA-B4A4-6DA4-BE33-2AF00E76A1BB}"/>
              </a:ext>
            </a:extLst>
          </p:cNvPr>
          <p:cNvSpPr>
            <a:spLocks noGrp="1"/>
          </p:cNvSpPr>
          <p:nvPr>
            <p:ph type="dt" sz="half" idx="10"/>
          </p:nvPr>
        </p:nvSpPr>
        <p:spPr/>
        <p:txBody>
          <a:bodyPr/>
          <a:lstStyle/>
          <a:p>
            <a:fld id="{217E2410-22D2-EC4B-88BB-75D1F3928E80}" type="datetime1">
              <a:rPr lang="fr-FR" smtClean="0"/>
              <a:t>31/05/2024</a:t>
            </a:fld>
            <a:endParaRPr lang="fr-FR"/>
          </a:p>
        </p:txBody>
      </p:sp>
      <p:sp>
        <p:nvSpPr>
          <p:cNvPr id="6" name="Espace réservé du pied de page 5">
            <a:extLst>
              <a:ext uri="{FF2B5EF4-FFF2-40B4-BE49-F238E27FC236}">
                <a16:creationId xmlns:a16="http://schemas.microsoft.com/office/drawing/2014/main" id="{DD39F9D5-A911-7BE5-53AD-8BCB33F884C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5342C97-024B-0F2D-C7F4-97303D3C1468}"/>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429116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93D004-10FC-B249-5141-1CC0DCF02BC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4450A85-3C1D-AC5A-A2AC-F2FC871981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51B11D8D-E69B-4DD1-B9EF-EDC1A66E7A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7F476C9-579D-404F-2D19-34D2568F363D}"/>
              </a:ext>
            </a:extLst>
          </p:cNvPr>
          <p:cNvSpPr>
            <a:spLocks noGrp="1"/>
          </p:cNvSpPr>
          <p:nvPr>
            <p:ph type="dt" sz="half" idx="10"/>
          </p:nvPr>
        </p:nvSpPr>
        <p:spPr/>
        <p:txBody>
          <a:bodyPr/>
          <a:lstStyle/>
          <a:p>
            <a:fld id="{625CA682-8F45-F246-91A9-663077708BFD}" type="datetime1">
              <a:rPr lang="fr-FR" smtClean="0"/>
              <a:t>31/05/2024</a:t>
            </a:fld>
            <a:endParaRPr lang="fr-FR"/>
          </a:p>
        </p:txBody>
      </p:sp>
      <p:sp>
        <p:nvSpPr>
          <p:cNvPr id="6" name="Espace réservé du pied de page 5">
            <a:extLst>
              <a:ext uri="{FF2B5EF4-FFF2-40B4-BE49-F238E27FC236}">
                <a16:creationId xmlns:a16="http://schemas.microsoft.com/office/drawing/2014/main" id="{3CCDE733-2038-F843-A882-C88168F36B4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B64D5EF-80F1-9261-95B7-3D67921A6A31}"/>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4254817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657366B2-66D5-767A-825A-DD0684A216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F2A513C-E76F-591C-D08F-F629FDD24A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C1D5F70-EF48-11B1-D386-BA15EB223E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A829B8-F456-414E-A73F-DC7611421485}" type="datetime1">
              <a:rPr lang="fr-FR" smtClean="0"/>
              <a:t>31/05/2024</a:t>
            </a:fld>
            <a:endParaRPr lang="fr-FR"/>
          </a:p>
        </p:txBody>
      </p:sp>
      <p:sp>
        <p:nvSpPr>
          <p:cNvPr id="5" name="Espace réservé du pied de page 4">
            <a:extLst>
              <a:ext uri="{FF2B5EF4-FFF2-40B4-BE49-F238E27FC236}">
                <a16:creationId xmlns:a16="http://schemas.microsoft.com/office/drawing/2014/main" id="{CB67A8F5-9348-CA32-AB8B-00C8B6B062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21117768-0960-7947-358B-6776F92110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2400">
                <a:solidFill>
                  <a:schemeClr val="tx1">
                    <a:tint val="75000"/>
                  </a:schemeClr>
                </a:solidFill>
              </a:defRPr>
            </a:lvl1pPr>
          </a:lstStyle>
          <a:p>
            <a:fld id="{BD2C65D9-7694-1F47-B297-D1FBCA40C39F}" type="slidenum">
              <a:rPr lang="fr-FR" smtClean="0"/>
              <a:pPr/>
              <a:t>‹N°›</a:t>
            </a:fld>
            <a:endParaRPr lang="fr-FR" dirty="0"/>
          </a:p>
        </p:txBody>
      </p:sp>
    </p:spTree>
    <p:extLst>
      <p:ext uri="{BB962C8B-B14F-4D97-AF65-F5344CB8AC3E}">
        <p14:creationId xmlns:p14="http://schemas.microsoft.com/office/powerpoint/2010/main" val="10158570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5.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6.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2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5.png"/><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36.png"/><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37.png"/><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5.png"/><Relationship Id="rId4" Type="http://schemas.openxmlformats.org/officeDocument/2006/relationships/image" Target="../media/image39.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34.png"/></Relationships>
</file>

<file path=ppt/slides/_rels/slide2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33.png"/><Relationship Id="rId4" Type="http://schemas.openxmlformats.org/officeDocument/2006/relationships/image" Target="../media/image47.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image" Target="../media/image48.png"/><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image" Target="../media/image5.png"/><Relationship Id="rId7" Type="http://schemas.openxmlformats.org/officeDocument/2006/relationships/image" Target="../media/image53.pn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2.png"/><Relationship Id="rId9" Type="http://schemas.openxmlformats.org/officeDocument/2006/relationships/image" Target="../media/image55.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62.png"/><Relationship Id="rId7" Type="http://schemas.openxmlformats.org/officeDocument/2006/relationships/image" Target="../media/image64.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63.png"/><Relationship Id="rId5" Type="http://schemas.openxmlformats.org/officeDocument/2006/relationships/image" Target="../media/image34.png"/><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66.png"/><Relationship Id="rId5" Type="http://schemas.openxmlformats.org/officeDocument/2006/relationships/image" Target="../media/image65.jpg"/><Relationship Id="rId4" Type="http://schemas.openxmlformats.org/officeDocument/2006/relationships/image" Target="../media/image34.png"/></Relationships>
</file>

<file path=ppt/slides/_rels/slide3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68.png"/><Relationship Id="rId5" Type="http://schemas.openxmlformats.org/officeDocument/2006/relationships/image" Target="../media/image34.png"/><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34.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0.emf"/><Relationship Id="rId13"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9.emf"/><Relationship Id="rId12" Type="http://schemas.openxmlformats.org/officeDocument/2006/relationships/image" Target="../media/image14.png"/><Relationship Id="rId2" Type="http://schemas.openxmlformats.org/officeDocument/2006/relationships/notesSlide" Target="../notesSlides/notesSlide4.xml"/><Relationship Id="rId16"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8.jpg"/><Relationship Id="rId11" Type="http://schemas.openxmlformats.org/officeDocument/2006/relationships/image" Target="../media/image13.png"/><Relationship Id="rId5" Type="http://schemas.openxmlformats.org/officeDocument/2006/relationships/image" Target="../media/image7.emf"/><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6.emf"/><Relationship Id="rId9" Type="http://schemas.openxmlformats.org/officeDocument/2006/relationships/image" Target="../media/image11.png"/><Relationship Id="rId1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2.png"/><Relationship Id="rId7"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hyperlink" Target="https://www.figma.com/proto/OU3osqiKgVXQNatRyUwC4j/Wireframe?page-id=19%3A273&amp;type=design&amp;node-id=19-274&amp;viewport=197%2C96%2C0.08&amp;t=BurCztctn954dehJ-1&amp;scaling=min-zoom&amp;starting-point-node-id=19%3A274&amp;mode=design" TargetMode="External"/><Relationship Id="rId5" Type="http://schemas.openxmlformats.org/officeDocument/2006/relationships/hyperlink" Target="https://www.figma.com/proto/OU3osqiKgVXQNatRyUwC4j/Wireframe?page-id=0%3A1&amp;type=design&amp;node-id=2-2&amp;viewport=339%2C134%2C0.16&amp;t=oEeILdwUHQW9qD96-1&amp;scaling=scale-down&amp;starting-point-node-id=2%3A2&amp;mode=design" TargetMode="External"/><Relationship Id="rId4" Type="http://schemas.openxmlformats.org/officeDocument/2006/relationships/image" Target="../media/image18.png"/><Relationship Id="rId9" Type="http://schemas.openxmlformats.org/officeDocument/2006/relationships/image" Target="../media/image19.png"/></Relationships>
</file>

<file path=ppt/slides/_rels/slide7.xml.rels><?xml version="1.0" encoding="UTF-8" standalone="yes"?>
<Relationships xmlns="http://schemas.openxmlformats.org/package/2006/relationships"><Relationship Id="rId8" Type="http://schemas.openxmlformats.org/officeDocument/2006/relationships/hyperlink" Target="https://www.figma.com/proto/wRypFQBMRwhl9633Y6XMbJ/Mockup?page-id=36%3A2612&amp;type=design&amp;node-id=36-2636&amp;viewport=525%2C150%2C0.05&amp;t=urRYuCQNbynRAz5X-1&amp;scaling=min-zoom&amp;starting-point-node-id=36%3A2636&amp;mode=design" TargetMode="External"/><Relationship Id="rId3" Type="http://schemas.openxmlformats.org/officeDocument/2006/relationships/image" Target="../media/image2.png"/><Relationship Id="rId7" Type="http://schemas.openxmlformats.org/officeDocument/2006/relationships/hyperlink" Target="https://www.figma.com/proto/wRypFQBMRwhl9633Y6XMbJ/Mockup?page-id=0%3A1&amp;type=design&amp;node-id=2-118&amp;viewport=577%2C68%2C0.11&amp;t=OP3aOBHXrojB5HLh-1&amp;scaling=scale-down&amp;starting-point-node-id=2%3A118&amp;mode=design"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5.png"/><Relationship Id="rId9"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25.jp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FBB7D6-4CB5-BE19-985E-03585D79A9B9}"/>
              </a:ext>
            </a:extLst>
          </p:cNvPr>
          <p:cNvSpPr>
            <a:spLocks noGrp="1"/>
          </p:cNvSpPr>
          <p:nvPr>
            <p:ph type="ctrTitle"/>
          </p:nvPr>
        </p:nvSpPr>
        <p:spPr>
          <a:xfrm>
            <a:off x="4865439" y="2819646"/>
            <a:ext cx="7172103" cy="1218708"/>
          </a:xfrm>
        </p:spPr>
        <p:txBody>
          <a:bodyPr>
            <a:normAutofit/>
          </a:bodyPr>
          <a:lstStyle/>
          <a:p>
            <a:r>
              <a:rPr lang="fr-FR" dirty="0">
                <a:latin typeface="Pacifico" panose="02000000000000000000" pitchFamily="2" charset="0"/>
              </a:rPr>
              <a:t>Change ton climat</a:t>
            </a:r>
          </a:p>
        </p:txBody>
      </p:sp>
      <p:pic>
        <p:nvPicPr>
          <p:cNvPr id="7" name="Image 6" descr="Une image contenant clipart, Graphique, illustration, conception&#10;&#10;Description générée automatiquement">
            <a:extLst>
              <a:ext uri="{FF2B5EF4-FFF2-40B4-BE49-F238E27FC236}">
                <a16:creationId xmlns:a16="http://schemas.microsoft.com/office/drawing/2014/main" id="{3FD60EAE-75DF-599E-2636-A8FAED8D6288}"/>
              </a:ext>
            </a:extLst>
          </p:cNvPr>
          <p:cNvPicPr>
            <a:picLocks noChangeAspect="1"/>
          </p:cNvPicPr>
          <p:nvPr/>
        </p:nvPicPr>
        <p:blipFill>
          <a:blip r:embed="rId3"/>
          <a:stretch>
            <a:fillRect/>
          </a:stretch>
        </p:blipFill>
        <p:spPr>
          <a:xfrm>
            <a:off x="154458" y="549056"/>
            <a:ext cx="5372947" cy="5759888"/>
          </a:xfrm>
          <a:prstGeom prst="rect">
            <a:avLst/>
          </a:prstGeom>
          <a:ln>
            <a:noFill/>
          </a:ln>
          <a:effectLst>
            <a:outerShdw blurRad="292100" dist="139700" dir="2700000" algn="tl" rotWithShape="0">
              <a:srgbClr val="333333">
                <a:alpha val="65000"/>
              </a:srgbClr>
            </a:outerShdw>
          </a:effectLst>
        </p:spPr>
      </p:pic>
      <p:sp>
        <p:nvSpPr>
          <p:cNvPr id="4" name="Espace réservé du numéro de diapositive 3">
            <a:extLst>
              <a:ext uri="{FF2B5EF4-FFF2-40B4-BE49-F238E27FC236}">
                <a16:creationId xmlns:a16="http://schemas.microsoft.com/office/drawing/2014/main" id="{25EEE54C-4F02-DEF1-141D-3CD6F2E1DB11}"/>
              </a:ext>
            </a:extLst>
          </p:cNvPr>
          <p:cNvSpPr>
            <a:spLocks noGrp="1"/>
          </p:cNvSpPr>
          <p:nvPr>
            <p:ph type="sldNum" sz="quarter" idx="12"/>
          </p:nvPr>
        </p:nvSpPr>
        <p:spPr/>
        <p:txBody>
          <a:bodyPr/>
          <a:lstStyle/>
          <a:p>
            <a:fld id="{BD2C65D9-7694-1F47-B297-D1FBCA40C39F}" type="slidenum">
              <a:rPr lang="fr-FR" smtClean="0"/>
              <a:t>1</a:t>
            </a:fld>
            <a:endParaRPr lang="fr-FR" dirty="0"/>
          </a:p>
        </p:txBody>
      </p:sp>
    </p:spTree>
    <p:extLst>
      <p:ext uri="{BB962C8B-B14F-4D97-AF65-F5344CB8AC3E}">
        <p14:creationId xmlns:p14="http://schemas.microsoft.com/office/powerpoint/2010/main" val="467787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descr="Une image contenant texte, diagramme, capture d’écran, ligne">
            <a:extLst>
              <a:ext uri="{FF2B5EF4-FFF2-40B4-BE49-F238E27FC236}">
                <a16:creationId xmlns:a16="http://schemas.microsoft.com/office/drawing/2014/main" id="{B9C66616-3BE8-AF2F-2D70-198444FC9687}"/>
              </a:ext>
            </a:extLst>
          </p:cNvPr>
          <p:cNvPicPr>
            <a:picLocks noChangeAspect="1"/>
          </p:cNvPicPr>
          <p:nvPr/>
        </p:nvPicPr>
        <p:blipFill>
          <a:blip r:embed="rId3"/>
          <a:stretch>
            <a:fillRect/>
          </a:stretch>
        </p:blipFill>
        <p:spPr>
          <a:xfrm>
            <a:off x="292100" y="1172803"/>
            <a:ext cx="10684862" cy="5706118"/>
          </a:xfrm>
          <a:prstGeom prst="rect">
            <a:avLst/>
          </a:prstGeom>
        </p:spPr>
      </p:pic>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4">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10</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1247457" cy="369332"/>
          </a:xfrm>
          <a:prstGeom prst="rect">
            <a:avLst/>
          </a:prstGeom>
          <a:noFill/>
        </p:spPr>
        <p:txBody>
          <a:bodyPr wrap="none" rtlCol="0">
            <a:spAutoFit/>
          </a:bodyPr>
          <a:lstStyle/>
          <a:p>
            <a:r>
              <a:rPr lang="fr-FR" dirty="0">
                <a:solidFill>
                  <a:srgbClr val="368C83"/>
                </a:solidFill>
                <a:latin typeface="Montserrat Medium" pitchFamily="2" charset="77"/>
              </a:rPr>
              <a:t>Use Case</a:t>
            </a: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5"/>
          <a:stretch>
            <a:fillRect/>
          </a:stretch>
        </p:blipFill>
        <p:spPr>
          <a:xfrm>
            <a:off x="7169274" y="0"/>
            <a:ext cx="5022725" cy="894458"/>
          </a:xfrm>
          <a:prstGeom prst="rect">
            <a:avLst/>
          </a:prstGeom>
        </p:spPr>
      </p:pic>
      <p:pic>
        <p:nvPicPr>
          <p:cNvPr id="7" name="Image 6">
            <a:extLst>
              <a:ext uri="{FF2B5EF4-FFF2-40B4-BE49-F238E27FC236}">
                <a16:creationId xmlns:a16="http://schemas.microsoft.com/office/drawing/2014/main" id="{F4F5A68A-602B-1A8C-7019-8A1A8C75324D}"/>
              </a:ext>
            </a:extLst>
          </p:cNvPr>
          <p:cNvPicPr>
            <a:picLocks noChangeAspect="1"/>
          </p:cNvPicPr>
          <p:nvPr/>
        </p:nvPicPr>
        <p:blipFill>
          <a:blip r:embed="rId6"/>
          <a:stretch>
            <a:fillRect/>
          </a:stretch>
        </p:blipFill>
        <p:spPr>
          <a:xfrm>
            <a:off x="10978050" y="151357"/>
            <a:ext cx="641762" cy="60967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8240937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Une image contenant texte, capture d’écran, diagramme, conception&#10;&#10;Description générée automatiquement">
            <a:extLst>
              <a:ext uri="{FF2B5EF4-FFF2-40B4-BE49-F238E27FC236}">
                <a16:creationId xmlns:a16="http://schemas.microsoft.com/office/drawing/2014/main" id="{D6BB7CB4-7296-8427-AD26-D2C7379D501B}"/>
              </a:ext>
            </a:extLst>
          </p:cNvPr>
          <p:cNvPicPr>
            <a:picLocks noChangeAspect="1"/>
          </p:cNvPicPr>
          <p:nvPr/>
        </p:nvPicPr>
        <p:blipFill>
          <a:blip r:embed="rId3"/>
          <a:stretch>
            <a:fillRect/>
          </a:stretch>
        </p:blipFill>
        <p:spPr>
          <a:xfrm>
            <a:off x="292100" y="0"/>
            <a:ext cx="10684861" cy="5693576"/>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11</a:t>
            </a:fld>
            <a:endParaRPr lang="fr-FR"/>
          </a:p>
        </p:txBody>
      </p:sp>
    </p:spTree>
    <p:extLst>
      <p:ext uri="{BB962C8B-B14F-4D97-AF65-F5344CB8AC3E}">
        <p14:creationId xmlns:p14="http://schemas.microsoft.com/office/powerpoint/2010/main" val="265346200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12</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2728632" cy="369332"/>
          </a:xfrm>
          <a:prstGeom prst="rect">
            <a:avLst/>
          </a:prstGeom>
          <a:noFill/>
        </p:spPr>
        <p:txBody>
          <a:bodyPr wrap="none" rtlCol="0">
            <a:spAutoFit/>
          </a:bodyPr>
          <a:lstStyle/>
          <a:p>
            <a:r>
              <a:rPr lang="fr-FR" dirty="0">
                <a:solidFill>
                  <a:srgbClr val="368C83"/>
                </a:solidFill>
                <a:latin typeface="Montserrat Medium" pitchFamily="2" charset="77"/>
              </a:rPr>
              <a:t>Diagramme d’activité</a:t>
            </a:r>
          </a:p>
        </p:txBody>
      </p:sp>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4"/>
          <a:stretch>
            <a:fillRect/>
          </a:stretch>
        </p:blipFill>
        <p:spPr>
          <a:xfrm>
            <a:off x="-12979" y="-15910"/>
            <a:ext cx="5022724" cy="892014"/>
          </a:xfrm>
          <a:prstGeom prst="rect">
            <a:avLst/>
          </a:prstGeom>
        </p:spPr>
      </p:pic>
      <p:pic>
        <p:nvPicPr>
          <p:cNvPr id="4" name="Image 3">
            <a:extLst>
              <a:ext uri="{FF2B5EF4-FFF2-40B4-BE49-F238E27FC236}">
                <a16:creationId xmlns:a16="http://schemas.microsoft.com/office/drawing/2014/main" id="{2006A333-B6C6-47BB-AA2D-3476BF553E2C}"/>
              </a:ext>
            </a:extLst>
          </p:cNvPr>
          <p:cNvPicPr>
            <a:picLocks noChangeAspect="1"/>
          </p:cNvPicPr>
          <p:nvPr/>
        </p:nvPicPr>
        <p:blipFill>
          <a:blip r:embed="rId5"/>
          <a:stretch>
            <a:fillRect/>
          </a:stretch>
        </p:blipFill>
        <p:spPr>
          <a:xfrm>
            <a:off x="385440" y="151357"/>
            <a:ext cx="548415" cy="520995"/>
          </a:xfrm>
          <a:prstGeom prst="rect">
            <a:avLst/>
          </a:prstGeom>
          <a:ln>
            <a:noFill/>
          </a:ln>
          <a:effectLst>
            <a:outerShdw blurRad="292100" dist="139700" dir="2700000" algn="tl" rotWithShape="0">
              <a:srgbClr val="333333">
                <a:alpha val="65000"/>
              </a:srgbClr>
            </a:outerShdw>
          </a:effectLst>
        </p:spPr>
      </p:pic>
      <p:pic>
        <p:nvPicPr>
          <p:cNvPr id="7" name="Image 6" descr="Une image contenant diagramme, ligne, Parallèle, Plan&#10;&#10;Description générée automatiquement">
            <a:extLst>
              <a:ext uri="{FF2B5EF4-FFF2-40B4-BE49-F238E27FC236}">
                <a16:creationId xmlns:a16="http://schemas.microsoft.com/office/drawing/2014/main" id="{AC672753-43A3-E993-A1D6-0DADFB9447E6}"/>
              </a:ext>
            </a:extLst>
          </p:cNvPr>
          <p:cNvPicPr>
            <a:picLocks noChangeAspect="1"/>
          </p:cNvPicPr>
          <p:nvPr/>
        </p:nvPicPr>
        <p:blipFill>
          <a:blip r:embed="rId6"/>
          <a:stretch>
            <a:fillRect/>
          </a:stretch>
        </p:blipFill>
        <p:spPr>
          <a:xfrm>
            <a:off x="1380923" y="1125239"/>
            <a:ext cx="8958943" cy="5596236"/>
          </a:xfrm>
          <a:prstGeom prst="rect">
            <a:avLst/>
          </a:prstGeom>
        </p:spPr>
      </p:pic>
    </p:spTree>
    <p:extLst>
      <p:ext uri="{BB962C8B-B14F-4D97-AF65-F5344CB8AC3E}">
        <p14:creationId xmlns:p14="http://schemas.microsoft.com/office/powerpoint/2010/main" val="208888058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13</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3159839" cy="369332"/>
          </a:xfrm>
          <a:prstGeom prst="rect">
            <a:avLst/>
          </a:prstGeom>
          <a:noFill/>
        </p:spPr>
        <p:txBody>
          <a:bodyPr wrap="none" rtlCol="0">
            <a:spAutoFit/>
          </a:bodyPr>
          <a:lstStyle/>
          <a:p>
            <a:r>
              <a:rPr lang="fr-FR" dirty="0">
                <a:solidFill>
                  <a:srgbClr val="368C83"/>
                </a:solidFill>
                <a:latin typeface="Montserrat Medium" pitchFamily="2" charset="77"/>
              </a:rPr>
              <a:t>Diagramme de séquence</a:t>
            </a: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4"/>
          <a:stretch>
            <a:fillRect/>
          </a:stretch>
        </p:blipFill>
        <p:spPr>
          <a:xfrm>
            <a:off x="7182256" y="0"/>
            <a:ext cx="5009743" cy="892146"/>
          </a:xfrm>
          <a:prstGeom prst="rect">
            <a:avLst/>
          </a:prstGeom>
        </p:spPr>
      </p:pic>
      <p:pic>
        <p:nvPicPr>
          <p:cNvPr id="4" name="Image 3">
            <a:extLst>
              <a:ext uri="{FF2B5EF4-FFF2-40B4-BE49-F238E27FC236}">
                <a16:creationId xmlns:a16="http://schemas.microsoft.com/office/drawing/2014/main" id="{B7616E74-AFCD-4A4F-3386-B45ACC60D2FF}"/>
              </a:ext>
            </a:extLst>
          </p:cNvPr>
          <p:cNvPicPr>
            <a:picLocks noChangeAspect="1"/>
          </p:cNvPicPr>
          <p:nvPr/>
        </p:nvPicPr>
        <p:blipFill>
          <a:blip r:embed="rId5"/>
          <a:stretch>
            <a:fillRect/>
          </a:stretch>
        </p:blipFill>
        <p:spPr>
          <a:xfrm>
            <a:off x="10979708" y="151357"/>
            <a:ext cx="640103" cy="608098"/>
          </a:xfrm>
          <a:prstGeom prst="rect">
            <a:avLst/>
          </a:prstGeom>
          <a:ln>
            <a:noFill/>
          </a:ln>
          <a:effectLst>
            <a:outerShdw blurRad="292100" dist="139700" dir="2700000" algn="tl" rotWithShape="0">
              <a:srgbClr val="333333">
                <a:alpha val="65000"/>
              </a:srgbClr>
            </a:outerShdw>
          </a:effectLst>
        </p:spPr>
      </p:pic>
      <p:pic>
        <p:nvPicPr>
          <p:cNvPr id="8" name="Image 7" descr="Une image contenant texte, diagramme, capture d’écran, Parallèle&#10;&#10;Description générée automatiquement">
            <a:extLst>
              <a:ext uri="{FF2B5EF4-FFF2-40B4-BE49-F238E27FC236}">
                <a16:creationId xmlns:a16="http://schemas.microsoft.com/office/drawing/2014/main" id="{33298970-4C75-83C1-165D-5D6CED16866B}"/>
              </a:ext>
            </a:extLst>
          </p:cNvPr>
          <p:cNvPicPr>
            <a:picLocks noChangeAspect="1"/>
          </p:cNvPicPr>
          <p:nvPr/>
        </p:nvPicPr>
        <p:blipFill>
          <a:blip r:embed="rId6"/>
          <a:stretch>
            <a:fillRect/>
          </a:stretch>
        </p:blipFill>
        <p:spPr>
          <a:xfrm>
            <a:off x="1914727" y="834018"/>
            <a:ext cx="7772400" cy="6029057"/>
          </a:xfrm>
          <a:prstGeom prst="rect">
            <a:avLst/>
          </a:prstGeom>
        </p:spPr>
      </p:pic>
    </p:spTree>
    <p:extLst>
      <p:ext uri="{BB962C8B-B14F-4D97-AF65-F5344CB8AC3E}">
        <p14:creationId xmlns:p14="http://schemas.microsoft.com/office/powerpoint/2010/main" val="1715428347"/>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48000">
              <a:schemeClr val="accent1">
                <a:lumMod val="5000"/>
                <a:lumOff val="95000"/>
              </a:schemeClr>
            </a:gs>
            <a:gs pos="97000">
              <a:srgbClr val="1F1F1F"/>
            </a:gs>
          </a:gsLst>
          <a:lin ang="5400000" scaled="1"/>
        </a:gra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FED2D00-5811-A7B6-2478-5CAC3B0189B3}"/>
              </a:ext>
            </a:extLst>
          </p:cNvPr>
          <p:cNvSpPr>
            <a:spLocks noGrp="1"/>
          </p:cNvSpPr>
          <p:nvPr>
            <p:ph type="sldNum" sz="quarter" idx="12"/>
          </p:nvPr>
        </p:nvSpPr>
        <p:spPr/>
        <p:txBody>
          <a:bodyPr/>
          <a:lstStyle/>
          <a:p>
            <a:fld id="{BD2C65D9-7694-1F47-B297-D1FBCA40C39F}" type="slidenum">
              <a:rPr lang="fr-FR" smtClean="0"/>
              <a:t>14</a:t>
            </a:fld>
            <a:endParaRPr lang="fr-FR"/>
          </a:p>
        </p:txBody>
      </p:sp>
      <p:pic>
        <p:nvPicPr>
          <p:cNvPr id="4" name="Image 3" descr="Une image contenant Police, Graphique, conception, typographie&#10;&#10;Description générée automatiquement">
            <a:extLst>
              <a:ext uri="{FF2B5EF4-FFF2-40B4-BE49-F238E27FC236}">
                <a16:creationId xmlns:a16="http://schemas.microsoft.com/office/drawing/2014/main" id="{8CE3F38B-1615-0375-1AEA-FCD6F421C8A5}"/>
              </a:ext>
            </a:extLst>
          </p:cNvPr>
          <p:cNvPicPr>
            <a:picLocks noChangeAspect="1"/>
          </p:cNvPicPr>
          <p:nvPr/>
        </p:nvPicPr>
        <p:blipFill>
          <a:blip r:embed="rId3"/>
          <a:stretch>
            <a:fillRect/>
          </a:stretch>
        </p:blipFill>
        <p:spPr>
          <a:xfrm>
            <a:off x="1440104" y="889000"/>
            <a:ext cx="5080000" cy="5080000"/>
          </a:xfrm>
          <a:prstGeom prst="rect">
            <a:avLst/>
          </a:prstGeom>
          <a:ln>
            <a:noFill/>
          </a:ln>
          <a:effectLst>
            <a:outerShdw blurRad="292100" dist="139700" dir="2700000" algn="tl" rotWithShape="0">
              <a:srgbClr val="333333">
                <a:alpha val="65000"/>
              </a:srgbClr>
            </a:outerShdw>
          </a:effectLst>
        </p:spPr>
      </p:pic>
      <p:pic>
        <p:nvPicPr>
          <p:cNvPr id="7" name="Image 6">
            <a:extLst>
              <a:ext uri="{FF2B5EF4-FFF2-40B4-BE49-F238E27FC236}">
                <a16:creationId xmlns:a16="http://schemas.microsoft.com/office/drawing/2014/main" id="{899F7BC0-B049-E170-BDB1-E7B5FF31FB2D}"/>
              </a:ext>
            </a:extLst>
          </p:cNvPr>
          <p:cNvPicPr>
            <a:picLocks noChangeAspect="1"/>
          </p:cNvPicPr>
          <p:nvPr/>
        </p:nvPicPr>
        <p:blipFill>
          <a:blip r:embed="rId4"/>
          <a:stretch>
            <a:fillRect/>
          </a:stretch>
        </p:blipFill>
        <p:spPr>
          <a:xfrm>
            <a:off x="7371219" y="1864868"/>
            <a:ext cx="3185605" cy="312826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56993599"/>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15</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3369833" cy="369332"/>
          </a:xfrm>
          <a:prstGeom prst="rect">
            <a:avLst/>
          </a:prstGeom>
          <a:noFill/>
        </p:spPr>
        <p:txBody>
          <a:bodyPr wrap="none" rtlCol="0">
            <a:spAutoFit/>
          </a:bodyPr>
          <a:lstStyle/>
          <a:p>
            <a:r>
              <a:rPr lang="fr-FR" dirty="0">
                <a:solidFill>
                  <a:srgbClr val="368C83"/>
                </a:solidFill>
                <a:latin typeface="Montserrat Medium" pitchFamily="2" charset="77"/>
              </a:rPr>
              <a:t>HTML -&gt; Template : Header</a:t>
            </a:r>
          </a:p>
        </p:txBody>
      </p:sp>
      <p:pic>
        <p:nvPicPr>
          <p:cNvPr id="4" name="Image 3" descr="Une image contenant Rectangle, capture d’écran, Caractère coloré, carré">
            <a:extLst>
              <a:ext uri="{FF2B5EF4-FFF2-40B4-BE49-F238E27FC236}">
                <a16:creationId xmlns:a16="http://schemas.microsoft.com/office/drawing/2014/main" id="{D2710444-E0D4-24AE-53CF-159E3D6BA39C}"/>
              </a:ext>
            </a:extLst>
          </p:cNvPr>
          <p:cNvPicPr>
            <a:picLocks noChangeAspect="1"/>
          </p:cNvPicPr>
          <p:nvPr/>
        </p:nvPicPr>
        <p:blipFill>
          <a:blip r:embed="rId3"/>
          <a:stretch>
            <a:fillRect/>
          </a:stretch>
        </p:blipFill>
        <p:spPr>
          <a:xfrm>
            <a:off x="-12979" y="-15910"/>
            <a:ext cx="5022724" cy="892014"/>
          </a:xfrm>
          <a:prstGeom prst="rect">
            <a:avLst/>
          </a:prstGeom>
        </p:spPr>
      </p:pic>
      <p:pic>
        <p:nvPicPr>
          <p:cNvPr id="8" name="Image 7" descr="Une image contenant Graphique, capture d’écran, Bleu électrique, symbole&#10;&#10;Description générée automatiquement">
            <a:extLst>
              <a:ext uri="{FF2B5EF4-FFF2-40B4-BE49-F238E27FC236}">
                <a16:creationId xmlns:a16="http://schemas.microsoft.com/office/drawing/2014/main" id="{DC9E416C-2218-6F71-C805-AE87365A5415}"/>
              </a:ext>
            </a:extLst>
          </p:cNvPr>
          <p:cNvPicPr>
            <a:picLocks noChangeAspect="1"/>
          </p:cNvPicPr>
          <p:nvPr/>
        </p:nvPicPr>
        <p:blipFill>
          <a:blip r:embed="rId4"/>
          <a:stretch>
            <a:fillRect/>
          </a:stretch>
        </p:blipFill>
        <p:spPr>
          <a:xfrm>
            <a:off x="117989" y="29901"/>
            <a:ext cx="766914" cy="766914"/>
          </a:xfrm>
          <a:prstGeom prst="rect">
            <a:avLst/>
          </a:prstGeom>
          <a:effectLst>
            <a:outerShdw blurRad="50800" dist="38100" dir="2700000" algn="tl" rotWithShape="0">
              <a:prstClr val="black">
                <a:alpha val="40000"/>
              </a:prstClr>
            </a:outerShdw>
          </a:effectLst>
        </p:spPr>
      </p:pic>
      <p:pic>
        <p:nvPicPr>
          <p:cNvPr id="10" name="Image 9" descr="Une image contenant capture d’écran, texte&#10;&#10;Description générée automatiquement">
            <a:extLst>
              <a:ext uri="{FF2B5EF4-FFF2-40B4-BE49-F238E27FC236}">
                <a16:creationId xmlns:a16="http://schemas.microsoft.com/office/drawing/2014/main" id="{F2B2E50F-9C17-3CE3-A0D5-9B06712FC8E2}"/>
              </a:ext>
            </a:extLst>
          </p:cNvPr>
          <p:cNvPicPr>
            <a:picLocks noChangeAspect="1"/>
          </p:cNvPicPr>
          <p:nvPr/>
        </p:nvPicPr>
        <p:blipFill>
          <a:blip r:embed="rId5"/>
          <a:stretch>
            <a:fillRect/>
          </a:stretch>
        </p:blipFill>
        <p:spPr>
          <a:xfrm>
            <a:off x="501446" y="1572375"/>
            <a:ext cx="11325864" cy="4181117"/>
          </a:xfrm>
          <a:prstGeom prst="rect">
            <a:avLst/>
          </a:prstGeom>
        </p:spPr>
      </p:pic>
    </p:spTree>
    <p:extLst>
      <p:ext uri="{BB962C8B-B14F-4D97-AF65-F5344CB8AC3E}">
        <p14:creationId xmlns:p14="http://schemas.microsoft.com/office/powerpoint/2010/main" val="2399765195"/>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45C42416-C378-FAEB-D33A-B82F7437B550}"/>
              </a:ext>
            </a:extLst>
          </p:cNvPr>
          <p:cNvSpPr>
            <a:spLocks noGrp="1"/>
          </p:cNvSpPr>
          <p:nvPr>
            <p:ph type="sldNum" sz="quarter" idx="12"/>
          </p:nvPr>
        </p:nvSpPr>
        <p:spPr/>
        <p:txBody>
          <a:bodyPr/>
          <a:lstStyle/>
          <a:p>
            <a:fld id="{BD2C65D9-7694-1F47-B297-D1FBCA40C39F}" type="slidenum">
              <a:rPr lang="fr-FR" smtClean="0"/>
              <a:pPr/>
              <a:t>16</a:t>
            </a:fld>
            <a:endParaRPr lang="fr-FR" dirty="0"/>
          </a:p>
        </p:txBody>
      </p:sp>
      <p:sp>
        <p:nvSpPr>
          <p:cNvPr id="3" name="ZoneTexte 2">
            <a:extLst>
              <a:ext uri="{FF2B5EF4-FFF2-40B4-BE49-F238E27FC236}">
                <a16:creationId xmlns:a16="http://schemas.microsoft.com/office/drawing/2014/main" id="{2D55C45C-2528-4A96-A76D-C908E76F34DC}"/>
              </a:ext>
            </a:extLst>
          </p:cNvPr>
          <p:cNvSpPr txBox="1"/>
          <p:nvPr/>
        </p:nvSpPr>
        <p:spPr>
          <a:xfrm>
            <a:off x="425884" y="413358"/>
            <a:ext cx="2340705" cy="369332"/>
          </a:xfrm>
          <a:prstGeom prst="rect">
            <a:avLst/>
          </a:prstGeom>
          <a:noFill/>
        </p:spPr>
        <p:txBody>
          <a:bodyPr wrap="none" rtlCol="0">
            <a:spAutoFit/>
          </a:bodyPr>
          <a:lstStyle/>
          <a:p>
            <a:r>
              <a:rPr lang="fr-FR" dirty="0">
                <a:solidFill>
                  <a:srgbClr val="368C83"/>
                </a:solidFill>
                <a:latin typeface="Montserrat Medium" pitchFamily="2" charset="77"/>
              </a:rPr>
              <a:t>HTML – Controller</a:t>
            </a:r>
          </a:p>
        </p:txBody>
      </p:sp>
      <p:pic>
        <p:nvPicPr>
          <p:cNvPr id="4" name="Image 3" descr="Une image contenant capture d’écran, Rectangle, Caractère coloré, carré&#10;&#10;Description générée automatiquement">
            <a:extLst>
              <a:ext uri="{FF2B5EF4-FFF2-40B4-BE49-F238E27FC236}">
                <a16:creationId xmlns:a16="http://schemas.microsoft.com/office/drawing/2014/main" id="{A6FDB59B-1724-B1C4-E9D4-82CEB6F02FE5}"/>
              </a:ext>
            </a:extLst>
          </p:cNvPr>
          <p:cNvPicPr>
            <a:picLocks noChangeAspect="1"/>
          </p:cNvPicPr>
          <p:nvPr/>
        </p:nvPicPr>
        <p:blipFill>
          <a:blip r:embed="rId3"/>
          <a:stretch>
            <a:fillRect/>
          </a:stretch>
        </p:blipFill>
        <p:spPr>
          <a:xfrm>
            <a:off x="7169275" y="0"/>
            <a:ext cx="5022725" cy="894458"/>
          </a:xfrm>
          <a:prstGeom prst="rect">
            <a:avLst/>
          </a:prstGeom>
        </p:spPr>
      </p:pic>
      <p:pic>
        <p:nvPicPr>
          <p:cNvPr id="5" name="Image 4" descr="Une image contenant Graphique, capture d’écran, Bleu électrique, symbole&#10;&#10;Description générée automatiquement">
            <a:extLst>
              <a:ext uri="{FF2B5EF4-FFF2-40B4-BE49-F238E27FC236}">
                <a16:creationId xmlns:a16="http://schemas.microsoft.com/office/drawing/2014/main" id="{245272A4-8763-8CA2-0E18-0B84496031DD}"/>
              </a:ext>
            </a:extLst>
          </p:cNvPr>
          <p:cNvPicPr>
            <a:picLocks noChangeAspect="1"/>
          </p:cNvPicPr>
          <p:nvPr/>
        </p:nvPicPr>
        <p:blipFill>
          <a:blip r:embed="rId4"/>
          <a:stretch>
            <a:fillRect/>
          </a:stretch>
        </p:blipFill>
        <p:spPr>
          <a:xfrm>
            <a:off x="11353800" y="29901"/>
            <a:ext cx="766914" cy="766914"/>
          </a:xfrm>
          <a:prstGeom prst="rect">
            <a:avLst/>
          </a:prstGeom>
          <a:effectLst>
            <a:outerShdw blurRad="50800" dist="38100" dir="2700000" algn="tl" rotWithShape="0">
              <a:prstClr val="black">
                <a:alpha val="40000"/>
              </a:prstClr>
            </a:outerShdw>
          </a:effectLst>
        </p:spPr>
      </p:pic>
      <p:pic>
        <p:nvPicPr>
          <p:cNvPr id="7" name="Image 6" descr="Une image contenant texte, capture d’écran, logiciel, Logiciel multimédia&#10;&#10;Description générée automatiquement">
            <a:extLst>
              <a:ext uri="{FF2B5EF4-FFF2-40B4-BE49-F238E27FC236}">
                <a16:creationId xmlns:a16="http://schemas.microsoft.com/office/drawing/2014/main" id="{A8DD31D3-ED74-0787-1470-32DF5A28A825}"/>
              </a:ext>
            </a:extLst>
          </p:cNvPr>
          <p:cNvPicPr>
            <a:picLocks noChangeAspect="1"/>
          </p:cNvPicPr>
          <p:nvPr/>
        </p:nvPicPr>
        <p:blipFill>
          <a:blip r:embed="rId5"/>
          <a:stretch>
            <a:fillRect/>
          </a:stretch>
        </p:blipFill>
        <p:spPr>
          <a:xfrm>
            <a:off x="3415496" y="1352546"/>
            <a:ext cx="5195104" cy="4545716"/>
          </a:xfrm>
          <a:prstGeom prst="rect">
            <a:avLst/>
          </a:prstGeom>
        </p:spPr>
      </p:pic>
    </p:spTree>
    <p:extLst>
      <p:ext uri="{BB962C8B-B14F-4D97-AF65-F5344CB8AC3E}">
        <p14:creationId xmlns:p14="http://schemas.microsoft.com/office/powerpoint/2010/main" val="4102549459"/>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D94A7598-FD9F-0F7A-4628-4DAD9D4D93D4}"/>
              </a:ext>
            </a:extLst>
          </p:cNvPr>
          <p:cNvSpPr>
            <a:spLocks noGrp="1"/>
          </p:cNvSpPr>
          <p:nvPr>
            <p:ph type="sldNum" sz="quarter" idx="12"/>
          </p:nvPr>
        </p:nvSpPr>
        <p:spPr/>
        <p:txBody>
          <a:bodyPr/>
          <a:lstStyle/>
          <a:p>
            <a:fld id="{BD2C65D9-7694-1F47-B297-D1FBCA40C39F}" type="slidenum">
              <a:rPr lang="fr-FR" smtClean="0"/>
              <a:t>17</a:t>
            </a:fld>
            <a:endParaRPr lang="fr-FR"/>
          </a:p>
        </p:txBody>
      </p:sp>
      <p:sp>
        <p:nvSpPr>
          <p:cNvPr id="4" name="ZoneTexte 3">
            <a:extLst>
              <a:ext uri="{FF2B5EF4-FFF2-40B4-BE49-F238E27FC236}">
                <a16:creationId xmlns:a16="http://schemas.microsoft.com/office/drawing/2014/main" id="{7449173F-CA5C-8749-9778-D992ADF3BE4F}"/>
              </a:ext>
            </a:extLst>
          </p:cNvPr>
          <p:cNvSpPr txBox="1"/>
          <p:nvPr/>
        </p:nvSpPr>
        <p:spPr>
          <a:xfrm>
            <a:off x="7904211" y="429268"/>
            <a:ext cx="3326552" cy="369332"/>
          </a:xfrm>
          <a:prstGeom prst="rect">
            <a:avLst/>
          </a:prstGeom>
          <a:noFill/>
        </p:spPr>
        <p:txBody>
          <a:bodyPr wrap="none" rtlCol="0">
            <a:spAutoFit/>
          </a:bodyPr>
          <a:lstStyle/>
          <a:p>
            <a:r>
              <a:rPr lang="fr-FR" dirty="0">
                <a:solidFill>
                  <a:srgbClr val="368C83"/>
                </a:solidFill>
                <a:latin typeface="Montserrat Medium" pitchFamily="2" charset="77"/>
              </a:rPr>
              <a:t>HTML -&gt; </a:t>
            </a:r>
            <a:r>
              <a:rPr lang="fr-FR" dirty="0" err="1">
                <a:solidFill>
                  <a:srgbClr val="368C83"/>
                </a:solidFill>
                <a:latin typeface="Montserrat Medium" pitchFamily="2" charset="77"/>
              </a:rPr>
              <a:t>vueChiffres</a:t>
            </a:r>
            <a:r>
              <a:rPr lang="fr-FR" dirty="0">
                <a:solidFill>
                  <a:srgbClr val="368C83"/>
                </a:solidFill>
                <a:latin typeface="Montserrat Medium" pitchFamily="2" charset="77"/>
              </a:rPr>
              <a:t> : Body</a:t>
            </a:r>
          </a:p>
        </p:txBody>
      </p:sp>
      <p:pic>
        <p:nvPicPr>
          <p:cNvPr id="3" name="Image 2" descr="Une image contenant Rectangle, capture d’écran, Caractère coloré, carré">
            <a:extLst>
              <a:ext uri="{FF2B5EF4-FFF2-40B4-BE49-F238E27FC236}">
                <a16:creationId xmlns:a16="http://schemas.microsoft.com/office/drawing/2014/main" id="{65D21DA9-5A26-A419-312B-F10DB166C4A8}"/>
              </a:ext>
            </a:extLst>
          </p:cNvPr>
          <p:cNvPicPr>
            <a:picLocks noChangeAspect="1"/>
          </p:cNvPicPr>
          <p:nvPr/>
        </p:nvPicPr>
        <p:blipFill>
          <a:blip r:embed="rId3"/>
          <a:stretch>
            <a:fillRect/>
          </a:stretch>
        </p:blipFill>
        <p:spPr>
          <a:xfrm>
            <a:off x="-12979" y="-15910"/>
            <a:ext cx="5022724" cy="892014"/>
          </a:xfrm>
          <a:prstGeom prst="rect">
            <a:avLst/>
          </a:prstGeom>
        </p:spPr>
      </p:pic>
      <p:pic>
        <p:nvPicPr>
          <p:cNvPr id="5" name="Image 4" descr="Une image contenant Graphique, capture d’écran, Bleu électrique, symbole&#10;&#10;Description générée automatiquement">
            <a:extLst>
              <a:ext uri="{FF2B5EF4-FFF2-40B4-BE49-F238E27FC236}">
                <a16:creationId xmlns:a16="http://schemas.microsoft.com/office/drawing/2014/main" id="{F5A3F453-4F4E-737B-54A3-52015A4D140B}"/>
              </a:ext>
            </a:extLst>
          </p:cNvPr>
          <p:cNvPicPr>
            <a:picLocks noChangeAspect="1"/>
          </p:cNvPicPr>
          <p:nvPr/>
        </p:nvPicPr>
        <p:blipFill>
          <a:blip r:embed="rId4"/>
          <a:stretch>
            <a:fillRect/>
          </a:stretch>
        </p:blipFill>
        <p:spPr>
          <a:xfrm>
            <a:off x="117989" y="29901"/>
            <a:ext cx="766914" cy="766914"/>
          </a:xfrm>
          <a:prstGeom prst="rect">
            <a:avLst/>
          </a:prstGeom>
          <a:effectLst>
            <a:outerShdw blurRad="50800" dist="38100" dir="2700000" algn="tl" rotWithShape="0">
              <a:prstClr val="black">
                <a:alpha val="40000"/>
              </a:prstClr>
            </a:outerShdw>
          </a:effectLst>
        </p:spPr>
      </p:pic>
      <p:pic>
        <p:nvPicPr>
          <p:cNvPr id="10" name="Image 9" descr="Une image contenant texte, capture d’écran, Police&#10;&#10;Description générée automatiquement">
            <a:extLst>
              <a:ext uri="{FF2B5EF4-FFF2-40B4-BE49-F238E27FC236}">
                <a16:creationId xmlns:a16="http://schemas.microsoft.com/office/drawing/2014/main" id="{01D3BB63-62CB-5F4B-5DC3-0C43D75577D7}"/>
              </a:ext>
            </a:extLst>
          </p:cNvPr>
          <p:cNvPicPr>
            <a:picLocks noChangeAspect="1"/>
          </p:cNvPicPr>
          <p:nvPr/>
        </p:nvPicPr>
        <p:blipFill>
          <a:blip r:embed="rId5"/>
          <a:stretch>
            <a:fillRect/>
          </a:stretch>
        </p:blipFill>
        <p:spPr>
          <a:xfrm>
            <a:off x="487592" y="1497157"/>
            <a:ext cx="10970118" cy="4409144"/>
          </a:xfrm>
          <a:prstGeom prst="rect">
            <a:avLst/>
          </a:prstGeom>
        </p:spPr>
      </p:pic>
    </p:spTree>
    <p:extLst>
      <p:ext uri="{BB962C8B-B14F-4D97-AF65-F5344CB8AC3E}">
        <p14:creationId xmlns:p14="http://schemas.microsoft.com/office/powerpoint/2010/main" val="206986632"/>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pic>
        <p:nvPicPr>
          <p:cNvPr id="12" name="Image 11" descr="Une image contenant texte, capture d’écran, logiciel, Logiciel multimédia&#10;&#10;Description générée automatiquement">
            <a:extLst>
              <a:ext uri="{FF2B5EF4-FFF2-40B4-BE49-F238E27FC236}">
                <a16:creationId xmlns:a16="http://schemas.microsoft.com/office/drawing/2014/main" id="{9A08CA81-059E-82C4-51ED-EAFB81B0E6CF}"/>
              </a:ext>
            </a:extLst>
          </p:cNvPr>
          <p:cNvPicPr>
            <a:picLocks noChangeAspect="1"/>
          </p:cNvPicPr>
          <p:nvPr/>
        </p:nvPicPr>
        <p:blipFill>
          <a:blip r:embed="rId3"/>
          <a:stretch>
            <a:fillRect/>
          </a:stretch>
        </p:blipFill>
        <p:spPr>
          <a:xfrm>
            <a:off x="1656957" y="1007023"/>
            <a:ext cx="3632704" cy="5726430"/>
          </a:xfrm>
          <a:prstGeom prst="rect">
            <a:avLst/>
          </a:prstGeom>
        </p:spPr>
      </p:pic>
      <p:pic>
        <p:nvPicPr>
          <p:cNvPr id="15" name="Image 14" descr="Une image contenant texte, capture d’écran, logiciel, Police&#10;&#10;Description générée automatiquement">
            <a:extLst>
              <a:ext uri="{FF2B5EF4-FFF2-40B4-BE49-F238E27FC236}">
                <a16:creationId xmlns:a16="http://schemas.microsoft.com/office/drawing/2014/main" id="{55470C55-4612-F0A1-6CCF-F0991418D4C7}"/>
              </a:ext>
            </a:extLst>
          </p:cNvPr>
          <p:cNvPicPr>
            <a:picLocks noChangeAspect="1"/>
          </p:cNvPicPr>
          <p:nvPr/>
        </p:nvPicPr>
        <p:blipFill>
          <a:blip r:embed="rId4"/>
          <a:stretch>
            <a:fillRect/>
          </a:stretch>
        </p:blipFill>
        <p:spPr>
          <a:xfrm>
            <a:off x="6236204" y="1211580"/>
            <a:ext cx="3142339" cy="5449650"/>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18</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636713" cy="369332"/>
          </a:xfrm>
          <a:prstGeom prst="rect">
            <a:avLst/>
          </a:prstGeom>
          <a:noFill/>
        </p:spPr>
        <p:txBody>
          <a:bodyPr wrap="none" rtlCol="0">
            <a:spAutoFit/>
          </a:bodyPr>
          <a:lstStyle/>
          <a:p>
            <a:r>
              <a:rPr lang="fr-FR">
                <a:solidFill>
                  <a:srgbClr val="368C83"/>
                </a:solidFill>
                <a:latin typeface="Montserrat Medium" pitchFamily="2" charset="77"/>
              </a:rPr>
              <a:t>CSS</a:t>
            </a:r>
            <a:endParaRPr lang="fr-FR" dirty="0">
              <a:solidFill>
                <a:srgbClr val="368C83"/>
              </a:solidFill>
              <a:latin typeface="Montserrat Medium" pitchFamily="2" charset="77"/>
            </a:endParaRP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5"/>
          <a:stretch>
            <a:fillRect/>
          </a:stretch>
        </p:blipFill>
        <p:spPr>
          <a:xfrm>
            <a:off x="7169275" y="0"/>
            <a:ext cx="5022725" cy="894458"/>
          </a:xfrm>
          <a:prstGeom prst="rect">
            <a:avLst/>
          </a:prstGeom>
        </p:spPr>
      </p:pic>
      <p:pic>
        <p:nvPicPr>
          <p:cNvPr id="4" name="Image 3" descr="Une image contenant Graphique, capture d’écran, Bleu électrique, symbole&#10;&#10;Description générée automatiquement">
            <a:extLst>
              <a:ext uri="{FF2B5EF4-FFF2-40B4-BE49-F238E27FC236}">
                <a16:creationId xmlns:a16="http://schemas.microsoft.com/office/drawing/2014/main" id="{6FF1A94D-AF0B-238A-FA2E-A69E25DE25D9}"/>
              </a:ext>
            </a:extLst>
          </p:cNvPr>
          <p:cNvPicPr>
            <a:picLocks noChangeAspect="1"/>
          </p:cNvPicPr>
          <p:nvPr/>
        </p:nvPicPr>
        <p:blipFill>
          <a:blip r:embed="rId6"/>
          <a:stretch>
            <a:fillRect/>
          </a:stretch>
        </p:blipFill>
        <p:spPr>
          <a:xfrm>
            <a:off x="11353800" y="29901"/>
            <a:ext cx="766914" cy="766914"/>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30976306"/>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19</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376160" y="438410"/>
            <a:ext cx="4737194" cy="369332"/>
          </a:xfrm>
          <a:prstGeom prst="rect">
            <a:avLst/>
          </a:prstGeom>
          <a:noFill/>
        </p:spPr>
        <p:txBody>
          <a:bodyPr wrap="none" rtlCol="0">
            <a:spAutoFit/>
          </a:bodyPr>
          <a:lstStyle/>
          <a:p>
            <a:r>
              <a:rPr lang="fr-FR" dirty="0">
                <a:solidFill>
                  <a:srgbClr val="368C83"/>
                </a:solidFill>
                <a:latin typeface="Montserrat Medium" pitchFamily="2" charset="77"/>
              </a:rPr>
              <a:t>Javascript – Initialisations des variables</a:t>
            </a:r>
          </a:p>
        </p:txBody>
      </p:sp>
      <p:pic>
        <p:nvPicPr>
          <p:cNvPr id="4" name="Image 3" descr="Une image contenant Rectangle, capture d’écran, Caractère coloré, carré">
            <a:extLst>
              <a:ext uri="{FF2B5EF4-FFF2-40B4-BE49-F238E27FC236}">
                <a16:creationId xmlns:a16="http://schemas.microsoft.com/office/drawing/2014/main" id="{39A6332A-A546-A268-678E-F61C779F0CC0}"/>
              </a:ext>
            </a:extLst>
          </p:cNvPr>
          <p:cNvPicPr>
            <a:picLocks noChangeAspect="1"/>
          </p:cNvPicPr>
          <p:nvPr/>
        </p:nvPicPr>
        <p:blipFill>
          <a:blip r:embed="rId3"/>
          <a:stretch>
            <a:fillRect/>
          </a:stretch>
        </p:blipFill>
        <p:spPr>
          <a:xfrm>
            <a:off x="-12979" y="-15910"/>
            <a:ext cx="5022724" cy="892014"/>
          </a:xfrm>
          <a:prstGeom prst="rect">
            <a:avLst/>
          </a:prstGeom>
        </p:spPr>
      </p:pic>
      <p:pic>
        <p:nvPicPr>
          <p:cNvPr id="5" name="Image 4" descr="Une image contenant Graphique, capture d’écran, Bleu électrique, symbole&#10;&#10;Description générée automatiquement">
            <a:extLst>
              <a:ext uri="{FF2B5EF4-FFF2-40B4-BE49-F238E27FC236}">
                <a16:creationId xmlns:a16="http://schemas.microsoft.com/office/drawing/2014/main" id="{29AC8E09-3757-2CB0-8D2D-C304A4BED078}"/>
              </a:ext>
            </a:extLst>
          </p:cNvPr>
          <p:cNvPicPr>
            <a:picLocks noChangeAspect="1"/>
          </p:cNvPicPr>
          <p:nvPr/>
        </p:nvPicPr>
        <p:blipFill>
          <a:blip r:embed="rId4"/>
          <a:stretch>
            <a:fillRect/>
          </a:stretch>
        </p:blipFill>
        <p:spPr>
          <a:xfrm>
            <a:off x="117989" y="29901"/>
            <a:ext cx="766914" cy="766914"/>
          </a:xfrm>
          <a:prstGeom prst="rect">
            <a:avLst/>
          </a:prstGeom>
          <a:effectLst>
            <a:outerShdw blurRad="50800" dist="38100" dir="2700000" algn="tl" rotWithShape="0">
              <a:prstClr val="black">
                <a:alpha val="40000"/>
              </a:prstClr>
            </a:outerShdw>
          </a:effectLst>
        </p:spPr>
      </p:pic>
      <p:pic>
        <p:nvPicPr>
          <p:cNvPr id="9" name="Image 8" descr="Une image contenant texte, capture d’écran, Police&#10;&#10;Description générée automatiquement">
            <a:extLst>
              <a:ext uri="{FF2B5EF4-FFF2-40B4-BE49-F238E27FC236}">
                <a16:creationId xmlns:a16="http://schemas.microsoft.com/office/drawing/2014/main" id="{CFA578A1-DA77-5009-28B6-4A7C06B09AEC}"/>
              </a:ext>
            </a:extLst>
          </p:cNvPr>
          <p:cNvPicPr>
            <a:picLocks noChangeAspect="1"/>
          </p:cNvPicPr>
          <p:nvPr/>
        </p:nvPicPr>
        <p:blipFill>
          <a:blip r:embed="rId5"/>
          <a:stretch>
            <a:fillRect/>
          </a:stretch>
        </p:blipFill>
        <p:spPr>
          <a:xfrm>
            <a:off x="3121152" y="1335127"/>
            <a:ext cx="6219952" cy="4834599"/>
          </a:xfrm>
          <a:prstGeom prst="rect">
            <a:avLst/>
          </a:prstGeom>
        </p:spPr>
      </p:pic>
      <p:pic>
        <p:nvPicPr>
          <p:cNvPr id="11" name="Image 10" descr="Une image contenant texte, capture d’écran, Police&#10;&#10;Description générée automatiquement">
            <a:extLst>
              <a:ext uri="{FF2B5EF4-FFF2-40B4-BE49-F238E27FC236}">
                <a16:creationId xmlns:a16="http://schemas.microsoft.com/office/drawing/2014/main" id="{8085C083-BA34-37D3-73A5-E9F29E9CB50B}"/>
              </a:ext>
            </a:extLst>
          </p:cNvPr>
          <p:cNvPicPr>
            <a:picLocks noChangeAspect="1"/>
          </p:cNvPicPr>
          <p:nvPr/>
        </p:nvPicPr>
        <p:blipFill>
          <a:blip r:embed="rId6"/>
          <a:stretch>
            <a:fillRect/>
          </a:stretch>
        </p:blipFill>
        <p:spPr>
          <a:xfrm>
            <a:off x="6317488" y="1677078"/>
            <a:ext cx="5805368" cy="4150698"/>
          </a:xfrm>
          <a:prstGeom prst="rect">
            <a:avLst/>
          </a:prstGeom>
        </p:spPr>
      </p:pic>
    </p:spTree>
    <p:extLst>
      <p:ext uri="{BB962C8B-B14F-4D97-AF65-F5344CB8AC3E}">
        <p14:creationId xmlns:p14="http://schemas.microsoft.com/office/powerpoint/2010/main" val="8116487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42" presetClass="path" presetSubtype="0" accel="50000" decel="50000" fill="hold" nodeType="withEffect">
                                  <p:stCondLst>
                                    <p:cond delay="0"/>
                                  </p:stCondLst>
                                  <p:childTnLst>
                                    <p:animMotion origin="layout" path="M 2.29167E-6 -7.40741E-7 L -0.25508 0.00347 " pathEditMode="relative" rAng="0" ptsTypes="AA">
                                      <p:cBhvr>
                                        <p:cTn id="9" dur="2000" fill="hold"/>
                                        <p:tgtEl>
                                          <p:spTgt spid="9"/>
                                        </p:tgtEl>
                                        <p:attrNameLst>
                                          <p:attrName>ppt_x</p:attrName>
                                          <p:attrName>ppt_y</p:attrName>
                                        </p:attrNameLst>
                                      </p:cBhvr>
                                      <p:rCtr x="-12760" y="16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Image 15" descr="Une image contenant clipart, Graphique, illustration, conception&#10;&#10;Description générée automatiquement">
            <a:extLst>
              <a:ext uri="{FF2B5EF4-FFF2-40B4-BE49-F238E27FC236}">
                <a16:creationId xmlns:a16="http://schemas.microsoft.com/office/drawing/2014/main" id="{BE341465-458E-6332-3523-79B42470E895}"/>
              </a:ext>
            </a:extLst>
          </p:cNvPr>
          <p:cNvPicPr>
            <a:picLocks noChangeAspect="1"/>
          </p:cNvPicPr>
          <p:nvPr/>
        </p:nvPicPr>
        <p:blipFill>
          <a:blip r:embed="rId3">
            <a:alphaModFix amt="5000"/>
          </a:blip>
          <a:stretch>
            <a:fillRect/>
          </a:stretch>
        </p:blipFill>
        <p:spPr>
          <a:xfrm>
            <a:off x="-76200" y="120650"/>
            <a:ext cx="6172200" cy="6616700"/>
          </a:xfrm>
          <a:prstGeom prst="rect">
            <a:avLst/>
          </a:prstGeom>
        </p:spPr>
      </p:pic>
      <p:sp>
        <p:nvSpPr>
          <p:cNvPr id="4" name="Espace réservé du numéro de diapositive 3">
            <a:extLst>
              <a:ext uri="{FF2B5EF4-FFF2-40B4-BE49-F238E27FC236}">
                <a16:creationId xmlns:a16="http://schemas.microsoft.com/office/drawing/2014/main" id="{0AB35075-84C6-C3D2-A2F0-0D1A0E97B8D5}"/>
              </a:ext>
            </a:extLst>
          </p:cNvPr>
          <p:cNvSpPr>
            <a:spLocks noGrp="1"/>
          </p:cNvSpPr>
          <p:nvPr>
            <p:ph type="sldNum" sz="quarter" idx="12"/>
          </p:nvPr>
        </p:nvSpPr>
        <p:spPr/>
        <p:txBody>
          <a:bodyPr/>
          <a:lstStyle/>
          <a:p>
            <a:fld id="{BD2C65D9-7694-1F47-B297-D1FBCA40C39F}" type="slidenum">
              <a:rPr lang="fr-FR" smtClean="0"/>
              <a:t>2</a:t>
            </a:fld>
            <a:endParaRPr lang="fr-FR" dirty="0"/>
          </a:p>
        </p:txBody>
      </p:sp>
      <p:sp>
        <p:nvSpPr>
          <p:cNvPr id="7" name="ZoneTexte 6">
            <a:extLst>
              <a:ext uri="{FF2B5EF4-FFF2-40B4-BE49-F238E27FC236}">
                <a16:creationId xmlns:a16="http://schemas.microsoft.com/office/drawing/2014/main" id="{4DF0343D-1926-92CD-E981-B56C83DF88B5}"/>
              </a:ext>
            </a:extLst>
          </p:cNvPr>
          <p:cNvSpPr txBox="1"/>
          <p:nvPr/>
        </p:nvSpPr>
        <p:spPr>
          <a:xfrm>
            <a:off x="1383232" y="1550129"/>
            <a:ext cx="5050971" cy="1169562"/>
          </a:xfrm>
          <a:prstGeom prst="rect">
            <a:avLst/>
          </a:prstGeom>
          <a:noFill/>
        </p:spPr>
        <p:txBody>
          <a:bodyPr wrap="square" rtlCol="0">
            <a:spAutoFit/>
          </a:bodyPr>
          <a:lstStyle/>
          <a:p>
            <a:r>
              <a:rPr lang="fr-FR" sz="1400" dirty="0">
                <a:latin typeface="Montserrat Medium" pitchFamily="2" charset="77"/>
              </a:rPr>
              <a:t>1 – Analyse du besoin</a:t>
            </a:r>
          </a:p>
          <a:p>
            <a:r>
              <a:rPr lang="fr-FR" sz="1400" dirty="0">
                <a:latin typeface="Montserrat Medium" pitchFamily="2" charset="77"/>
              </a:rPr>
              <a:t>	a - Contexte</a:t>
            </a:r>
          </a:p>
          <a:p>
            <a:r>
              <a:rPr lang="fr-FR" sz="1400" dirty="0">
                <a:latin typeface="Montserrat Medium" pitchFamily="2" charset="77"/>
              </a:rPr>
              <a:t>	b - Présentation du projet</a:t>
            </a:r>
          </a:p>
          <a:p>
            <a:r>
              <a:rPr lang="fr-FR" sz="1400" dirty="0">
                <a:latin typeface="Montserrat Medium" pitchFamily="2" charset="77"/>
              </a:rPr>
              <a:t>	c - Le besoin</a:t>
            </a:r>
          </a:p>
          <a:p>
            <a:r>
              <a:rPr lang="fr-FR" sz="1400" dirty="0">
                <a:latin typeface="Montserrat Medium" pitchFamily="2" charset="77"/>
              </a:rPr>
              <a:t>	d - Les contraintes techniques</a:t>
            </a:r>
          </a:p>
        </p:txBody>
      </p:sp>
      <p:sp>
        <p:nvSpPr>
          <p:cNvPr id="10" name="ZoneTexte 9">
            <a:extLst>
              <a:ext uri="{FF2B5EF4-FFF2-40B4-BE49-F238E27FC236}">
                <a16:creationId xmlns:a16="http://schemas.microsoft.com/office/drawing/2014/main" id="{8EB96DD4-5FAA-2EBB-5BC8-761865D389A5}"/>
              </a:ext>
            </a:extLst>
          </p:cNvPr>
          <p:cNvSpPr txBox="1"/>
          <p:nvPr/>
        </p:nvSpPr>
        <p:spPr>
          <a:xfrm>
            <a:off x="1383232" y="4569204"/>
            <a:ext cx="2843408" cy="738667"/>
          </a:xfrm>
          <a:prstGeom prst="rect">
            <a:avLst/>
          </a:prstGeom>
          <a:noFill/>
        </p:spPr>
        <p:txBody>
          <a:bodyPr wrap="square" rtlCol="0">
            <a:spAutoFit/>
          </a:bodyPr>
          <a:lstStyle/>
          <a:p>
            <a:r>
              <a:rPr lang="fr-FR" sz="1400" dirty="0">
                <a:latin typeface="Montserrat Medium" pitchFamily="2" charset="77"/>
              </a:rPr>
              <a:t>3 – Maquettage</a:t>
            </a:r>
          </a:p>
          <a:p>
            <a:r>
              <a:rPr lang="fr-FR" sz="1400" dirty="0">
                <a:latin typeface="Montserrat Medium" pitchFamily="2" charset="77"/>
              </a:rPr>
              <a:t>	a – Wireframe</a:t>
            </a:r>
          </a:p>
          <a:p>
            <a:r>
              <a:rPr lang="fr-FR" sz="1400" dirty="0">
                <a:latin typeface="Montserrat Medium" pitchFamily="2" charset="77"/>
              </a:rPr>
              <a:t>	b – </a:t>
            </a:r>
            <a:r>
              <a:rPr lang="fr-FR" sz="1400" dirty="0" err="1">
                <a:latin typeface="Montserrat Medium" pitchFamily="2" charset="77"/>
              </a:rPr>
              <a:t>Mockup</a:t>
            </a:r>
            <a:endParaRPr lang="fr-FR" sz="1400" dirty="0">
              <a:latin typeface="Montserrat Medium" pitchFamily="2" charset="77"/>
            </a:endParaRPr>
          </a:p>
        </p:txBody>
      </p:sp>
      <p:sp>
        <p:nvSpPr>
          <p:cNvPr id="11" name="ZoneTexte 10">
            <a:extLst>
              <a:ext uri="{FF2B5EF4-FFF2-40B4-BE49-F238E27FC236}">
                <a16:creationId xmlns:a16="http://schemas.microsoft.com/office/drawing/2014/main" id="{3267C06D-26D4-A8FC-1ACF-08F70FE12B10}"/>
              </a:ext>
            </a:extLst>
          </p:cNvPr>
          <p:cNvSpPr txBox="1"/>
          <p:nvPr/>
        </p:nvSpPr>
        <p:spPr>
          <a:xfrm>
            <a:off x="1357997" y="3335239"/>
            <a:ext cx="1741182" cy="369332"/>
          </a:xfrm>
          <a:prstGeom prst="rect">
            <a:avLst/>
          </a:prstGeom>
          <a:noFill/>
        </p:spPr>
        <p:txBody>
          <a:bodyPr wrap="none" rtlCol="0">
            <a:spAutoFit/>
          </a:bodyPr>
          <a:lstStyle/>
          <a:p>
            <a:r>
              <a:rPr lang="fr-FR" dirty="0"/>
              <a:t>2 - </a:t>
            </a:r>
            <a:r>
              <a:rPr lang="fr-FR" sz="1400" dirty="0">
                <a:latin typeface="Montserrat Medium" pitchFamily="2" charset="77"/>
              </a:rPr>
              <a:t>Arborescence</a:t>
            </a:r>
          </a:p>
        </p:txBody>
      </p:sp>
      <p:sp>
        <p:nvSpPr>
          <p:cNvPr id="12" name="ZoneTexte 11">
            <a:extLst>
              <a:ext uri="{FF2B5EF4-FFF2-40B4-BE49-F238E27FC236}">
                <a16:creationId xmlns:a16="http://schemas.microsoft.com/office/drawing/2014/main" id="{F8F18AA7-037C-28D1-CFAB-202667127C44}"/>
              </a:ext>
            </a:extLst>
          </p:cNvPr>
          <p:cNvSpPr txBox="1"/>
          <p:nvPr/>
        </p:nvSpPr>
        <p:spPr>
          <a:xfrm>
            <a:off x="6753361" y="2242634"/>
            <a:ext cx="3714478" cy="954114"/>
          </a:xfrm>
          <a:prstGeom prst="rect">
            <a:avLst/>
          </a:prstGeom>
          <a:noFill/>
        </p:spPr>
        <p:txBody>
          <a:bodyPr wrap="none" rtlCol="0">
            <a:spAutoFit/>
          </a:bodyPr>
          <a:lstStyle/>
          <a:p>
            <a:r>
              <a:rPr lang="fr-FR" sz="1400" dirty="0">
                <a:latin typeface="Montserrat Medium" pitchFamily="2" charset="77"/>
              </a:rPr>
              <a:t>4 – Spécificités fonctionnelles</a:t>
            </a:r>
          </a:p>
          <a:p>
            <a:r>
              <a:rPr lang="fr-FR" sz="1400" dirty="0">
                <a:latin typeface="Montserrat Medium" pitchFamily="2" charset="77"/>
              </a:rPr>
              <a:t>	a – Use Case</a:t>
            </a:r>
          </a:p>
          <a:p>
            <a:r>
              <a:rPr lang="fr-FR" sz="1400" dirty="0">
                <a:latin typeface="Montserrat Medium" pitchFamily="2" charset="77"/>
              </a:rPr>
              <a:t>	b – Diagramme d’activité</a:t>
            </a:r>
          </a:p>
          <a:p>
            <a:r>
              <a:rPr lang="fr-FR" sz="1400" dirty="0">
                <a:latin typeface="Montserrat Medium" pitchFamily="2" charset="77"/>
              </a:rPr>
              <a:t>	c – Diagramme de séquence</a:t>
            </a:r>
          </a:p>
        </p:txBody>
      </p:sp>
      <p:sp>
        <p:nvSpPr>
          <p:cNvPr id="13" name="ZoneTexte 12">
            <a:extLst>
              <a:ext uri="{FF2B5EF4-FFF2-40B4-BE49-F238E27FC236}">
                <a16:creationId xmlns:a16="http://schemas.microsoft.com/office/drawing/2014/main" id="{2C705BF4-A3C6-9A83-37F9-53318DD35B1B}"/>
              </a:ext>
            </a:extLst>
          </p:cNvPr>
          <p:cNvSpPr txBox="1"/>
          <p:nvPr/>
        </p:nvSpPr>
        <p:spPr>
          <a:xfrm>
            <a:off x="6753361" y="3754099"/>
            <a:ext cx="4964757" cy="369332"/>
          </a:xfrm>
          <a:prstGeom prst="rect">
            <a:avLst/>
          </a:prstGeom>
          <a:noFill/>
        </p:spPr>
        <p:txBody>
          <a:bodyPr wrap="none" rtlCol="0">
            <a:spAutoFit/>
          </a:bodyPr>
          <a:lstStyle/>
          <a:p>
            <a:r>
              <a:rPr lang="fr-FR" dirty="0"/>
              <a:t>5 – Présentation du Site et de la fonction compteur</a:t>
            </a:r>
          </a:p>
        </p:txBody>
      </p:sp>
      <p:sp>
        <p:nvSpPr>
          <p:cNvPr id="2" name="ZoneTexte 1">
            <a:extLst>
              <a:ext uri="{FF2B5EF4-FFF2-40B4-BE49-F238E27FC236}">
                <a16:creationId xmlns:a16="http://schemas.microsoft.com/office/drawing/2014/main" id="{FF509C3D-6EFA-DC71-9D8E-3A7781BCE759}"/>
              </a:ext>
            </a:extLst>
          </p:cNvPr>
          <p:cNvSpPr txBox="1"/>
          <p:nvPr/>
        </p:nvSpPr>
        <p:spPr>
          <a:xfrm>
            <a:off x="6745741" y="4843759"/>
            <a:ext cx="5336910" cy="646331"/>
          </a:xfrm>
          <a:prstGeom prst="rect">
            <a:avLst/>
          </a:prstGeom>
          <a:noFill/>
        </p:spPr>
        <p:txBody>
          <a:bodyPr wrap="none" rtlCol="0">
            <a:spAutoFit/>
          </a:bodyPr>
          <a:lstStyle/>
          <a:p>
            <a:r>
              <a:rPr lang="fr-FR" dirty="0"/>
              <a:t>6 – Présentation PHP/SQL et fonction de la messagerie </a:t>
            </a:r>
          </a:p>
          <a:p>
            <a:r>
              <a:rPr lang="fr-FR" dirty="0"/>
              <a:t>privée de l’application. </a:t>
            </a:r>
          </a:p>
        </p:txBody>
      </p:sp>
    </p:spTree>
    <p:extLst>
      <p:ext uri="{BB962C8B-B14F-4D97-AF65-F5344CB8AC3E}">
        <p14:creationId xmlns:p14="http://schemas.microsoft.com/office/powerpoint/2010/main" val="17907370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20</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3927678" cy="369332"/>
          </a:xfrm>
          <a:prstGeom prst="rect">
            <a:avLst/>
          </a:prstGeom>
          <a:noFill/>
        </p:spPr>
        <p:txBody>
          <a:bodyPr wrap="none" rtlCol="0">
            <a:spAutoFit/>
          </a:bodyPr>
          <a:lstStyle/>
          <a:p>
            <a:r>
              <a:rPr lang="fr-FR" dirty="0">
                <a:solidFill>
                  <a:srgbClr val="368C83"/>
                </a:solidFill>
                <a:latin typeface="Montserrat Medium" pitchFamily="2" charset="77"/>
              </a:rPr>
              <a:t>Javascript – Appel des fonctions</a:t>
            </a:r>
          </a:p>
        </p:txBody>
      </p:sp>
      <p:pic>
        <p:nvPicPr>
          <p:cNvPr id="5" name="Image 4" descr="Une image contenant texte, capture d’écran, logiciel&#10;&#10;Description générée automatiquement">
            <a:extLst>
              <a:ext uri="{FF2B5EF4-FFF2-40B4-BE49-F238E27FC236}">
                <a16:creationId xmlns:a16="http://schemas.microsoft.com/office/drawing/2014/main" id="{E92E37CD-DBD9-E457-0F91-EB0CD7621EEF}"/>
              </a:ext>
            </a:extLst>
          </p:cNvPr>
          <p:cNvPicPr>
            <a:picLocks noChangeAspect="1"/>
          </p:cNvPicPr>
          <p:nvPr/>
        </p:nvPicPr>
        <p:blipFill>
          <a:blip r:embed="rId3"/>
          <a:stretch>
            <a:fillRect/>
          </a:stretch>
        </p:blipFill>
        <p:spPr>
          <a:xfrm>
            <a:off x="2279650" y="1590944"/>
            <a:ext cx="7632700" cy="5257800"/>
          </a:xfrm>
          <a:prstGeom prst="rect">
            <a:avLst/>
          </a:prstGeom>
        </p:spPr>
      </p:pic>
      <p:pic>
        <p:nvPicPr>
          <p:cNvPr id="4" name="Image 3" descr="Une image contenant Rectangle, capture d’écran, Caractère coloré, carré&#10;&#10;Description générée automatiquement">
            <a:extLst>
              <a:ext uri="{FF2B5EF4-FFF2-40B4-BE49-F238E27FC236}">
                <a16:creationId xmlns:a16="http://schemas.microsoft.com/office/drawing/2014/main" id="{CE7C3C99-5D30-A1B9-20BD-94DBEECC441F}"/>
              </a:ext>
            </a:extLst>
          </p:cNvPr>
          <p:cNvPicPr>
            <a:picLocks noChangeAspect="1"/>
          </p:cNvPicPr>
          <p:nvPr/>
        </p:nvPicPr>
        <p:blipFill>
          <a:blip r:embed="rId4"/>
          <a:stretch>
            <a:fillRect/>
          </a:stretch>
        </p:blipFill>
        <p:spPr>
          <a:xfrm>
            <a:off x="-12979" y="-15910"/>
            <a:ext cx="5022724" cy="892014"/>
          </a:xfrm>
          <a:prstGeom prst="rect">
            <a:avLst/>
          </a:prstGeom>
        </p:spPr>
      </p:pic>
      <p:pic>
        <p:nvPicPr>
          <p:cNvPr id="6" name="Image 5" descr="Une image contenant Graphique, capture d’écran, Bleu électrique, symbole&#10;&#10;Description générée automatiquement">
            <a:extLst>
              <a:ext uri="{FF2B5EF4-FFF2-40B4-BE49-F238E27FC236}">
                <a16:creationId xmlns:a16="http://schemas.microsoft.com/office/drawing/2014/main" id="{37657433-3E06-974A-F2D8-EE82F636B20C}"/>
              </a:ext>
            </a:extLst>
          </p:cNvPr>
          <p:cNvPicPr>
            <a:picLocks noChangeAspect="1"/>
          </p:cNvPicPr>
          <p:nvPr/>
        </p:nvPicPr>
        <p:blipFill>
          <a:blip r:embed="rId5"/>
          <a:stretch>
            <a:fillRect/>
          </a:stretch>
        </p:blipFill>
        <p:spPr>
          <a:xfrm>
            <a:off x="117989" y="29901"/>
            <a:ext cx="766914" cy="766914"/>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156610597"/>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pic>
        <p:nvPicPr>
          <p:cNvPr id="5" name="Image 4" descr="Une image contenant texte, capture d’écran, logiciel&#10;&#10;Description générée automatiquement">
            <a:extLst>
              <a:ext uri="{FF2B5EF4-FFF2-40B4-BE49-F238E27FC236}">
                <a16:creationId xmlns:a16="http://schemas.microsoft.com/office/drawing/2014/main" id="{82EA4006-03B4-D026-E3A4-C1EC71A05591}"/>
              </a:ext>
            </a:extLst>
          </p:cNvPr>
          <p:cNvPicPr>
            <a:picLocks noChangeAspect="1"/>
          </p:cNvPicPr>
          <p:nvPr/>
        </p:nvPicPr>
        <p:blipFill>
          <a:blip r:embed="rId3"/>
          <a:stretch>
            <a:fillRect/>
          </a:stretch>
        </p:blipFill>
        <p:spPr>
          <a:xfrm>
            <a:off x="1515193" y="0"/>
            <a:ext cx="9161613" cy="6858000"/>
          </a:xfrm>
          <a:prstGeom prst="rect">
            <a:avLst/>
          </a:prstGeom>
          <a:noFill/>
        </p:spPr>
      </p:pic>
      <p:sp>
        <p:nvSpPr>
          <p:cNvPr id="2" name="Espace réservé du numéro de diapositive 1">
            <a:extLst>
              <a:ext uri="{FF2B5EF4-FFF2-40B4-BE49-F238E27FC236}">
                <a16:creationId xmlns:a16="http://schemas.microsoft.com/office/drawing/2014/main" id="{2A29179D-BF3C-2AA4-EE4F-89649FD7778B}"/>
              </a:ext>
            </a:extLst>
          </p:cNvPr>
          <p:cNvSpPr>
            <a:spLocks noGrp="1"/>
          </p:cNvSpPr>
          <p:nvPr>
            <p:ph type="sldNum" sz="quarter" idx="12"/>
          </p:nvPr>
        </p:nvSpPr>
        <p:spPr/>
        <p:txBody>
          <a:bodyPr/>
          <a:lstStyle/>
          <a:p>
            <a:fld id="{BD2C65D9-7694-1F47-B297-D1FBCA40C39F}" type="slidenum">
              <a:rPr lang="fr-FR" smtClean="0"/>
              <a:t>21</a:t>
            </a:fld>
            <a:endParaRPr lang="fr-FR"/>
          </a:p>
        </p:txBody>
      </p:sp>
    </p:spTree>
    <p:extLst>
      <p:ext uri="{BB962C8B-B14F-4D97-AF65-F5344CB8AC3E}">
        <p14:creationId xmlns:p14="http://schemas.microsoft.com/office/powerpoint/2010/main" val="1065610611"/>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22</a:t>
            </a:fld>
            <a:endParaRPr lang="fr-FR"/>
          </a:p>
        </p:txBody>
      </p:sp>
      <p:sp>
        <p:nvSpPr>
          <p:cNvPr id="5" name="ZoneTexte 4">
            <a:extLst>
              <a:ext uri="{FF2B5EF4-FFF2-40B4-BE49-F238E27FC236}">
                <a16:creationId xmlns:a16="http://schemas.microsoft.com/office/drawing/2014/main" id="{EE2713A8-195A-DBE8-2FBE-2CF7653D66D9}"/>
              </a:ext>
            </a:extLst>
          </p:cNvPr>
          <p:cNvSpPr txBox="1"/>
          <p:nvPr/>
        </p:nvSpPr>
        <p:spPr>
          <a:xfrm>
            <a:off x="425884" y="413358"/>
            <a:ext cx="4243469" cy="369332"/>
          </a:xfrm>
          <a:prstGeom prst="rect">
            <a:avLst/>
          </a:prstGeom>
          <a:noFill/>
        </p:spPr>
        <p:txBody>
          <a:bodyPr wrap="none" rtlCol="0">
            <a:spAutoFit/>
          </a:bodyPr>
          <a:lstStyle/>
          <a:p>
            <a:r>
              <a:rPr lang="fr-FR" dirty="0">
                <a:solidFill>
                  <a:srgbClr val="368C83"/>
                </a:solidFill>
                <a:latin typeface="Montserrat Medium" pitchFamily="2" charset="77"/>
              </a:rPr>
              <a:t>Javascript – Création des fonctions</a:t>
            </a:r>
          </a:p>
        </p:txBody>
      </p:sp>
      <p:pic>
        <p:nvPicPr>
          <p:cNvPr id="7" name="Image 6" descr="Une image contenant capture d’écran, Rectangle, Caractère coloré, carré">
            <a:extLst>
              <a:ext uri="{FF2B5EF4-FFF2-40B4-BE49-F238E27FC236}">
                <a16:creationId xmlns:a16="http://schemas.microsoft.com/office/drawing/2014/main" id="{CAB38546-97CE-C023-EEC4-22F503B5CBFA}"/>
              </a:ext>
            </a:extLst>
          </p:cNvPr>
          <p:cNvPicPr>
            <a:picLocks noChangeAspect="1"/>
          </p:cNvPicPr>
          <p:nvPr/>
        </p:nvPicPr>
        <p:blipFill>
          <a:blip r:embed="rId3"/>
          <a:stretch>
            <a:fillRect/>
          </a:stretch>
        </p:blipFill>
        <p:spPr>
          <a:xfrm>
            <a:off x="7179108" y="15149"/>
            <a:ext cx="5022724" cy="894458"/>
          </a:xfrm>
          <a:prstGeom prst="rect">
            <a:avLst/>
          </a:prstGeom>
        </p:spPr>
      </p:pic>
      <p:pic>
        <p:nvPicPr>
          <p:cNvPr id="3" name="Image 2" descr="Une image contenant Graphique, capture d’écran, Bleu électrique, symbole&#10;&#10;Description générée automatiquement">
            <a:extLst>
              <a:ext uri="{FF2B5EF4-FFF2-40B4-BE49-F238E27FC236}">
                <a16:creationId xmlns:a16="http://schemas.microsoft.com/office/drawing/2014/main" id="{9773497F-6784-4F8B-444C-ABCC5FA14256}"/>
              </a:ext>
            </a:extLst>
          </p:cNvPr>
          <p:cNvPicPr>
            <a:picLocks noChangeAspect="1"/>
          </p:cNvPicPr>
          <p:nvPr/>
        </p:nvPicPr>
        <p:blipFill>
          <a:blip r:embed="rId4"/>
          <a:stretch>
            <a:fillRect/>
          </a:stretch>
        </p:blipFill>
        <p:spPr>
          <a:xfrm>
            <a:off x="11188761" y="29901"/>
            <a:ext cx="766914" cy="766914"/>
          </a:xfrm>
          <a:prstGeom prst="rect">
            <a:avLst/>
          </a:prstGeom>
          <a:effectLst>
            <a:outerShdw blurRad="50800" dist="38100" dir="2700000" algn="tl" rotWithShape="0">
              <a:prstClr val="black">
                <a:alpha val="40000"/>
              </a:prstClr>
            </a:outerShdw>
          </a:effectLst>
        </p:spPr>
      </p:pic>
      <p:pic>
        <p:nvPicPr>
          <p:cNvPr id="8" name="Image 7" descr="Une image contenant texte, capture d’écran, logiciel, Logiciel multimédia&#10;&#10;Description générée automatiquement">
            <a:extLst>
              <a:ext uri="{FF2B5EF4-FFF2-40B4-BE49-F238E27FC236}">
                <a16:creationId xmlns:a16="http://schemas.microsoft.com/office/drawing/2014/main" id="{5A1D94B0-E2A1-6DBC-096D-42DFC31B79E5}"/>
              </a:ext>
            </a:extLst>
          </p:cNvPr>
          <p:cNvPicPr>
            <a:picLocks noChangeAspect="1"/>
          </p:cNvPicPr>
          <p:nvPr/>
        </p:nvPicPr>
        <p:blipFill>
          <a:blip r:embed="rId5"/>
          <a:stretch>
            <a:fillRect/>
          </a:stretch>
        </p:blipFill>
        <p:spPr>
          <a:xfrm>
            <a:off x="3323968" y="1248975"/>
            <a:ext cx="5791200" cy="5054600"/>
          </a:xfrm>
          <a:prstGeom prst="rect">
            <a:avLst/>
          </a:prstGeom>
        </p:spPr>
      </p:pic>
      <p:pic>
        <p:nvPicPr>
          <p:cNvPr id="11" name="Image 10" descr="Une image contenant texte, capture d’écran, Police&#10;&#10;Description générée automatiquement">
            <a:extLst>
              <a:ext uri="{FF2B5EF4-FFF2-40B4-BE49-F238E27FC236}">
                <a16:creationId xmlns:a16="http://schemas.microsoft.com/office/drawing/2014/main" id="{31D845A2-77BD-2BE0-5C85-E88F6CE2C462}"/>
              </a:ext>
            </a:extLst>
          </p:cNvPr>
          <p:cNvPicPr>
            <a:picLocks noChangeAspect="1"/>
          </p:cNvPicPr>
          <p:nvPr/>
        </p:nvPicPr>
        <p:blipFill>
          <a:blip r:embed="rId6"/>
          <a:stretch>
            <a:fillRect/>
          </a:stretch>
        </p:blipFill>
        <p:spPr>
          <a:xfrm>
            <a:off x="5561915" y="1515332"/>
            <a:ext cx="6604000" cy="4546600"/>
          </a:xfrm>
          <a:prstGeom prst="rect">
            <a:avLst/>
          </a:prstGeom>
        </p:spPr>
      </p:pic>
    </p:spTree>
    <p:extLst>
      <p:ext uri="{BB962C8B-B14F-4D97-AF65-F5344CB8AC3E}">
        <p14:creationId xmlns:p14="http://schemas.microsoft.com/office/powerpoint/2010/main" val="1179579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42" presetClass="path" presetSubtype="0" accel="50000" decel="50000" fill="hold" nodeType="withEffect">
                                  <p:stCondLst>
                                    <p:cond delay="0"/>
                                  </p:stCondLst>
                                  <p:childTnLst>
                                    <p:animMotion origin="layout" path="M 3.75E-6 -4.44444E-6 L -0.26797 0.0007 " pathEditMode="relative" rAng="0" ptsTypes="AA">
                                      <p:cBhvr>
                                        <p:cTn id="9" dur="2000" fill="hold"/>
                                        <p:tgtEl>
                                          <p:spTgt spid="8"/>
                                        </p:tgtEl>
                                        <p:attrNameLst>
                                          <p:attrName>ppt_x</p:attrName>
                                          <p:attrName>ppt_y</p:attrName>
                                        </p:attrNameLst>
                                      </p:cBhvr>
                                      <p:rCtr x="-13398"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06CA4EAD-CA2D-F409-0D5E-F07679E37884}"/>
              </a:ext>
            </a:extLst>
          </p:cNvPr>
          <p:cNvPicPr>
            <a:picLocks noChangeAspect="1"/>
          </p:cNvPicPr>
          <p:nvPr/>
        </p:nvPicPr>
        <p:blipFill>
          <a:blip r:embed="rId3"/>
          <a:stretch>
            <a:fillRect/>
          </a:stretch>
        </p:blipFill>
        <p:spPr>
          <a:xfrm>
            <a:off x="761" y="-173521"/>
            <a:ext cx="9698649" cy="7031521"/>
          </a:xfrm>
          <a:prstGeom prst="rect">
            <a:avLst/>
          </a:prstGeom>
          <a:ln>
            <a:noFill/>
          </a:ln>
          <a:effectLst>
            <a:outerShdw blurRad="292100" dist="139700" dir="2700000" algn="tl" rotWithShape="0">
              <a:srgbClr val="333333">
                <a:alpha val="65000"/>
              </a:srgbClr>
            </a:outerShdw>
          </a:effectLst>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23</a:t>
            </a:fld>
            <a:endParaRPr lang="fr-FR"/>
          </a:p>
        </p:txBody>
      </p:sp>
      <p:pic>
        <p:nvPicPr>
          <p:cNvPr id="9" name="Image 8">
            <a:extLst>
              <a:ext uri="{FF2B5EF4-FFF2-40B4-BE49-F238E27FC236}">
                <a16:creationId xmlns:a16="http://schemas.microsoft.com/office/drawing/2014/main" id="{AD6F2D38-59F8-A70A-D2F5-334182DA9F3B}"/>
              </a:ext>
            </a:extLst>
          </p:cNvPr>
          <p:cNvPicPr>
            <a:picLocks noChangeAspect="1"/>
          </p:cNvPicPr>
          <p:nvPr/>
        </p:nvPicPr>
        <p:blipFill>
          <a:blip r:embed="rId4"/>
          <a:stretch>
            <a:fillRect/>
          </a:stretch>
        </p:blipFill>
        <p:spPr>
          <a:xfrm>
            <a:off x="1383791" y="638174"/>
            <a:ext cx="3836671" cy="3836671"/>
          </a:xfrm>
          <a:prstGeom prst="rect">
            <a:avLst/>
          </a:prstGeom>
          <a:ln>
            <a:noFill/>
          </a:ln>
          <a:effectLst>
            <a:outerShdw blurRad="292100" dist="139700" dir="2700000" algn="tl" rotWithShape="0">
              <a:srgbClr val="333333">
                <a:alpha val="65000"/>
              </a:srgbClr>
            </a:outerShdw>
          </a:effectLst>
        </p:spPr>
      </p:pic>
      <p:pic>
        <p:nvPicPr>
          <p:cNvPr id="4" name="Image 3">
            <a:extLst>
              <a:ext uri="{FF2B5EF4-FFF2-40B4-BE49-F238E27FC236}">
                <a16:creationId xmlns:a16="http://schemas.microsoft.com/office/drawing/2014/main" id="{91C652C7-D78A-5C95-6CCA-3778CBE8A766}"/>
              </a:ext>
            </a:extLst>
          </p:cNvPr>
          <p:cNvPicPr>
            <a:picLocks noChangeAspect="1"/>
          </p:cNvPicPr>
          <p:nvPr/>
        </p:nvPicPr>
        <p:blipFill>
          <a:blip r:embed="rId5"/>
          <a:stretch>
            <a:fillRect/>
          </a:stretch>
        </p:blipFill>
        <p:spPr>
          <a:xfrm>
            <a:off x="8370963" y="2173986"/>
            <a:ext cx="2556037" cy="25100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74250087"/>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F8EAB5B-3CA0-BA45-52AF-05EBECD743BD}"/>
              </a:ext>
            </a:extLst>
          </p:cNvPr>
          <p:cNvSpPr>
            <a:spLocks noGrp="1"/>
          </p:cNvSpPr>
          <p:nvPr>
            <p:ph type="sldNum" sz="quarter" idx="12"/>
          </p:nvPr>
        </p:nvSpPr>
        <p:spPr/>
        <p:txBody>
          <a:bodyPr/>
          <a:lstStyle/>
          <a:p>
            <a:fld id="{BD2C65D9-7694-1F47-B297-D1FBCA40C39F}" type="slidenum">
              <a:rPr lang="fr-FR" smtClean="0"/>
              <a:t>24</a:t>
            </a:fld>
            <a:endParaRPr lang="fr-FR"/>
          </a:p>
        </p:txBody>
      </p:sp>
      <p:pic>
        <p:nvPicPr>
          <p:cNvPr id="5" name="Image 4" descr="Une image contenant capture d’écran, Rectangle, Caractère coloré, carré">
            <a:extLst>
              <a:ext uri="{FF2B5EF4-FFF2-40B4-BE49-F238E27FC236}">
                <a16:creationId xmlns:a16="http://schemas.microsoft.com/office/drawing/2014/main" id="{6AC0606F-35D6-09C6-6753-84353C5DFFF6}"/>
              </a:ext>
            </a:extLst>
          </p:cNvPr>
          <p:cNvPicPr>
            <a:picLocks noChangeAspect="1"/>
          </p:cNvPicPr>
          <p:nvPr/>
        </p:nvPicPr>
        <p:blipFill>
          <a:blip r:embed="rId3"/>
          <a:stretch>
            <a:fillRect/>
          </a:stretch>
        </p:blipFill>
        <p:spPr>
          <a:xfrm>
            <a:off x="7169274" y="0"/>
            <a:ext cx="5022725" cy="894458"/>
          </a:xfrm>
          <a:prstGeom prst="rect">
            <a:avLst/>
          </a:prstGeom>
        </p:spPr>
      </p:pic>
      <p:pic>
        <p:nvPicPr>
          <p:cNvPr id="6" name="Image 5" descr="Une image contenant capture d’écran, Graphique, conception&#10;&#10;Description générée automatiquement">
            <a:extLst>
              <a:ext uri="{FF2B5EF4-FFF2-40B4-BE49-F238E27FC236}">
                <a16:creationId xmlns:a16="http://schemas.microsoft.com/office/drawing/2014/main" id="{43E15CB6-B5D5-1920-2DC4-635A42D5F75E}"/>
              </a:ext>
            </a:extLst>
          </p:cNvPr>
          <p:cNvPicPr>
            <a:picLocks noChangeAspect="1"/>
          </p:cNvPicPr>
          <p:nvPr/>
        </p:nvPicPr>
        <p:blipFill>
          <a:blip r:embed="rId4">
            <a:alphaModFix amt="35000"/>
          </a:blip>
          <a:stretch>
            <a:fillRect/>
          </a:stretch>
        </p:blipFill>
        <p:spPr>
          <a:xfrm>
            <a:off x="292100" y="362030"/>
            <a:ext cx="522092" cy="522092"/>
          </a:xfrm>
          <a:prstGeom prst="rect">
            <a:avLst/>
          </a:prstGeom>
        </p:spPr>
      </p:pic>
      <p:sp>
        <p:nvSpPr>
          <p:cNvPr id="7" name="ZoneTexte 6">
            <a:extLst>
              <a:ext uri="{FF2B5EF4-FFF2-40B4-BE49-F238E27FC236}">
                <a16:creationId xmlns:a16="http://schemas.microsoft.com/office/drawing/2014/main" id="{1B47A44D-E096-DDF2-93AA-0C6D33CD708C}"/>
              </a:ext>
            </a:extLst>
          </p:cNvPr>
          <p:cNvSpPr txBox="1"/>
          <p:nvPr/>
        </p:nvSpPr>
        <p:spPr>
          <a:xfrm>
            <a:off x="425884" y="413358"/>
            <a:ext cx="763351" cy="369332"/>
          </a:xfrm>
          <a:prstGeom prst="rect">
            <a:avLst/>
          </a:prstGeom>
          <a:noFill/>
        </p:spPr>
        <p:txBody>
          <a:bodyPr wrap="none" rtlCol="0">
            <a:spAutoFit/>
          </a:bodyPr>
          <a:lstStyle/>
          <a:p>
            <a:r>
              <a:rPr lang="fr-FR" dirty="0">
                <a:solidFill>
                  <a:srgbClr val="368C83"/>
                </a:solidFill>
                <a:latin typeface="Montserrat Medium" pitchFamily="2" charset="77"/>
              </a:rPr>
              <a:t>MCD</a:t>
            </a:r>
          </a:p>
        </p:txBody>
      </p:sp>
      <p:pic>
        <p:nvPicPr>
          <p:cNvPr id="10" name="Image 9">
            <a:extLst>
              <a:ext uri="{FF2B5EF4-FFF2-40B4-BE49-F238E27FC236}">
                <a16:creationId xmlns:a16="http://schemas.microsoft.com/office/drawing/2014/main" id="{97D8C54F-AE7E-58B1-8467-66C095FB84F7}"/>
              </a:ext>
            </a:extLst>
          </p:cNvPr>
          <p:cNvPicPr>
            <a:picLocks noChangeAspect="1"/>
          </p:cNvPicPr>
          <p:nvPr/>
        </p:nvPicPr>
        <p:blipFill>
          <a:blip r:embed="rId5"/>
          <a:stretch>
            <a:fillRect/>
          </a:stretch>
        </p:blipFill>
        <p:spPr>
          <a:xfrm>
            <a:off x="10793146" y="-164258"/>
            <a:ext cx="1106753" cy="1106753"/>
          </a:xfrm>
          <a:prstGeom prst="rect">
            <a:avLst/>
          </a:prstGeom>
          <a:ln>
            <a:noFill/>
          </a:ln>
          <a:effectLst>
            <a:outerShdw blurRad="292100" dist="139700" dir="2700000" algn="tl" rotWithShape="0">
              <a:srgbClr val="333333">
                <a:alpha val="65000"/>
              </a:srgbClr>
            </a:outerShdw>
          </a:effectLst>
        </p:spPr>
      </p:pic>
      <p:pic>
        <p:nvPicPr>
          <p:cNvPr id="4" name="Image 3" descr="Une image contenant texte, capture d’écran, diagramme, ligne&#10;&#10;Description générée automatiquement">
            <a:extLst>
              <a:ext uri="{FF2B5EF4-FFF2-40B4-BE49-F238E27FC236}">
                <a16:creationId xmlns:a16="http://schemas.microsoft.com/office/drawing/2014/main" id="{9D51AAE9-1E72-8636-D365-4165D68DA392}"/>
              </a:ext>
            </a:extLst>
          </p:cNvPr>
          <p:cNvPicPr>
            <a:picLocks noChangeAspect="1"/>
          </p:cNvPicPr>
          <p:nvPr/>
        </p:nvPicPr>
        <p:blipFill>
          <a:blip r:embed="rId6"/>
          <a:stretch>
            <a:fillRect/>
          </a:stretch>
        </p:blipFill>
        <p:spPr>
          <a:xfrm>
            <a:off x="153878" y="946954"/>
            <a:ext cx="10705993" cy="5774521"/>
          </a:xfrm>
          <a:prstGeom prst="rect">
            <a:avLst/>
          </a:prstGeom>
        </p:spPr>
      </p:pic>
    </p:spTree>
    <p:extLst>
      <p:ext uri="{BB962C8B-B14F-4D97-AF65-F5344CB8AC3E}">
        <p14:creationId xmlns:p14="http://schemas.microsoft.com/office/powerpoint/2010/main" val="2028545580"/>
      </p:ext>
    </p:extLst>
  </p:cSld>
  <p:clrMapOvr>
    <a:masterClrMapping/>
  </p:clrMapOvr>
  <p:transition spd="slow">
    <p:push/>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14E8DD05-0EC5-777B-CEC8-504357FC5AD3}"/>
              </a:ext>
            </a:extLst>
          </p:cNvPr>
          <p:cNvSpPr>
            <a:spLocks noGrp="1"/>
          </p:cNvSpPr>
          <p:nvPr>
            <p:ph type="sldNum" sz="quarter" idx="12"/>
          </p:nvPr>
        </p:nvSpPr>
        <p:spPr/>
        <p:txBody>
          <a:bodyPr/>
          <a:lstStyle/>
          <a:p>
            <a:fld id="{BD2C65D9-7694-1F47-B297-D1FBCA40C39F}" type="slidenum">
              <a:rPr lang="fr-FR" smtClean="0"/>
              <a:t>25</a:t>
            </a:fld>
            <a:endParaRPr lang="fr-FR"/>
          </a:p>
        </p:txBody>
      </p:sp>
      <p:pic>
        <p:nvPicPr>
          <p:cNvPr id="3" name="Image 2" descr="Une image contenant capture d’écran, Graphique, conception&#10;&#10;Description générée automatiquement">
            <a:extLst>
              <a:ext uri="{FF2B5EF4-FFF2-40B4-BE49-F238E27FC236}">
                <a16:creationId xmlns:a16="http://schemas.microsoft.com/office/drawing/2014/main" id="{55E99BDE-7453-3DE7-46EE-BF2AD9DF744A}"/>
              </a:ext>
            </a:extLst>
          </p:cNvPr>
          <p:cNvPicPr>
            <a:picLocks noChangeAspect="1"/>
          </p:cNvPicPr>
          <p:nvPr/>
        </p:nvPicPr>
        <p:blipFill>
          <a:blip r:embed="rId3">
            <a:alphaModFix amt="35000"/>
          </a:blip>
          <a:stretch>
            <a:fillRect/>
          </a:stretch>
        </p:blipFill>
        <p:spPr>
          <a:xfrm>
            <a:off x="10896076" y="362030"/>
            <a:ext cx="522092" cy="522092"/>
          </a:xfrm>
          <a:prstGeom prst="rect">
            <a:avLst/>
          </a:prstGeom>
        </p:spPr>
      </p:pic>
      <p:sp>
        <p:nvSpPr>
          <p:cNvPr id="4" name="ZoneTexte 3">
            <a:extLst>
              <a:ext uri="{FF2B5EF4-FFF2-40B4-BE49-F238E27FC236}">
                <a16:creationId xmlns:a16="http://schemas.microsoft.com/office/drawing/2014/main" id="{C33D95CE-A11A-D8B9-8A60-2A0115449FE5}"/>
              </a:ext>
            </a:extLst>
          </p:cNvPr>
          <p:cNvSpPr txBox="1"/>
          <p:nvPr/>
        </p:nvSpPr>
        <p:spPr>
          <a:xfrm>
            <a:off x="11029860" y="413358"/>
            <a:ext cx="734496" cy="369332"/>
          </a:xfrm>
          <a:prstGeom prst="rect">
            <a:avLst/>
          </a:prstGeom>
          <a:noFill/>
        </p:spPr>
        <p:txBody>
          <a:bodyPr wrap="none" rtlCol="0">
            <a:spAutoFit/>
          </a:bodyPr>
          <a:lstStyle/>
          <a:p>
            <a:r>
              <a:rPr lang="fr-FR" dirty="0">
                <a:solidFill>
                  <a:srgbClr val="368C83"/>
                </a:solidFill>
                <a:latin typeface="Montserrat Medium" pitchFamily="2" charset="77"/>
              </a:rPr>
              <a:t>MLD</a:t>
            </a:r>
          </a:p>
        </p:txBody>
      </p:sp>
      <p:pic>
        <p:nvPicPr>
          <p:cNvPr id="5" name="Image 4" descr="Une image contenant Rectangle, capture d’écran, Caractère coloré, carré&#10;&#10;Description générée automatiquement">
            <a:extLst>
              <a:ext uri="{FF2B5EF4-FFF2-40B4-BE49-F238E27FC236}">
                <a16:creationId xmlns:a16="http://schemas.microsoft.com/office/drawing/2014/main" id="{0E6B9CD3-F1FD-85DA-4E9A-D78BA23506D6}"/>
              </a:ext>
            </a:extLst>
          </p:cNvPr>
          <p:cNvPicPr>
            <a:picLocks noChangeAspect="1"/>
          </p:cNvPicPr>
          <p:nvPr/>
        </p:nvPicPr>
        <p:blipFill>
          <a:blip r:embed="rId4"/>
          <a:stretch>
            <a:fillRect/>
          </a:stretch>
        </p:blipFill>
        <p:spPr>
          <a:xfrm>
            <a:off x="-12979" y="-15910"/>
            <a:ext cx="5022724" cy="892014"/>
          </a:xfrm>
          <a:prstGeom prst="rect">
            <a:avLst/>
          </a:prstGeom>
        </p:spPr>
      </p:pic>
      <p:pic>
        <p:nvPicPr>
          <p:cNvPr id="6" name="Image 5">
            <a:extLst>
              <a:ext uri="{FF2B5EF4-FFF2-40B4-BE49-F238E27FC236}">
                <a16:creationId xmlns:a16="http://schemas.microsoft.com/office/drawing/2014/main" id="{3ED953F9-1CF5-649C-1F42-01ED6F5FF86B}"/>
              </a:ext>
            </a:extLst>
          </p:cNvPr>
          <p:cNvPicPr>
            <a:picLocks noChangeAspect="1"/>
          </p:cNvPicPr>
          <p:nvPr/>
        </p:nvPicPr>
        <p:blipFill>
          <a:blip r:embed="rId5"/>
          <a:stretch>
            <a:fillRect/>
          </a:stretch>
        </p:blipFill>
        <p:spPr>
          <a:xfrm>
            <a:off x="248579" y="-221721"/>
            <a:ext cx="1106753" cy="1106753"/>
          </a:xfrm>
          <a:prstGeom prst="rect">
            <a:avLst/>
          </a:prstGeom>
          <a:ln>
            <a:noFill/>
          </a:ln>
          <a:effectLst>
            <a:outerShdw blurRad="292100" dist="139700" dir="2700000" algn="tl" rotWithShape="0">
              <a:srgbClr val="333333">
                <a:alpha val="65000"/>
              </a:srgbClr>
            </a:outerShdw>
          </a:effectLst>
        </p:spPr>
      </p:pic>
      <p:pic>
        <p:nvPicPr>
          <p:cNvPr id="7" name="Image 6" descr="Une image contenant texte, capture d’écran, diagramme, ligne">
            <a:extLst>
              <a:ext uri="{FF2B5EF4-FFF2-40B4-BE49-F238E27FC236}">
                <a16:creationId xmlns:a16="http://schemas.microsoft.com/office/drawing/2014/main" id="{F9D995D0-2701-66B8-A9ED-FA3C0EFC4887}"/>
              </a:ext>
            </a:extLst>
          </p:cNvPr>
          <p:cNvPicPr>
            <a:picLocks noChangeAspect="1"/>
          </p:cNvPicPr>
          <p:nvPr/>
        </p:nvPicPr>
        <p:blipFill>
          <a:blip r:embed="rId6"/>
          <a:stretch>
            <a:fillRect/>
          </a:stretch>
        </p:blipFill>
        <p:spPr>
          <a:xfrm>
            <a:off x="153878" y="993823"/>
            <a:ext cx="10705993" cy="5767665"/>
          </a:xfrm>
          <a:prstGeom prst="rect">
            <a:avLst/>
          </a:prstGeom>
        </p:spPr>
      </p:pic>
    </p:spTree>
    <p:extLst>
      <p:ext uri="{BB962C8B-B14F-4D97-AF65-F5344CB8AC3E}">
        <p14:creationId xmlns:p14="http://schemas.microsoft.com/office/powerpoint/2010/main" val="828378527"/>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F8EAB5B-3CA0-BA45-52AF-05EBECD743BD}"/>
              </a:ext>
            </a:extLst>
          </p:cNvPr>
          <p:cNvSpPr>
            <a:spLocks noGrp="1"/>
          </p:cNvSpPr>
          <p:nvPr>
            <p:ph type="sldNum" sz="quarter" idx="12"/>
          </p:nvPr>
        </p:nvSpPr>
        <p:spPr/>
        <p:txBody>
          <a:bodyPr/>
          <a:lstStyle/>
          <a:p>
            <a:fld id="{BD2C65D9-7694-1F47-B297-D1FBCA40C39F}" type="slidenum">
              <a:rPr lang="fr-FR" smtClean="0"/>
              <a:t>26</a:t>
            </a:fld>
            <a:endParaRPr lang="fr-FR"/>
          </a:p>
        </p:txBody>
      </p:sp>
      <p:pic>
        <p:nvPicPr>
          <p:cNvPr id="5" name="Image 4" descr="Une image contenant capture d’écran, Rectangle, Caractère coloré, carré">
            <a:extLst>
              <a:ext uri="{FF2B5EF4-FFF2-40B4-BE49-F238E27FC236}">
                <a16:creationId xmlns:a16="http://schemas.microsoft.com/office/drawing/2014/main" id="{6AC0606F-35D6-09C6-6753-84353C5DFFF6}"/>
              </a:ext>
            </a:extLst>
          </p:cNvPr>
          <p:cNvPicPr>
            <a:picLocks noChangeAspect="1"/>
          </p:cNvPicPr>
          <p:nvPr/>
        </p:nvPicPr>
        <p:blipFill>
          <a:blip r:embed="rId3"/>
          <a:stretch>
            <a:fillRect/>
          </a:stretch>
        </p:blipFill>
        <p:spPr>
          <a:xfrm>
            <a:off x="7169274" y="0"/>
            <a:ext cx="5022725" cy="894458"/>
          </a:xfrm>
          <a:prstGeom prst="rect">
            <a:avLst/>
          </a:prstGeom>
        </p:spPr>
      </p:pic>
      <p:pic>
        <p:nvPicPr>
          <p:cNvPr id="6" name="Image 5" descr="Une image contenant capture d’écran, Graphique, conception&#10;&#10;Description générée automatiquement">
            <a:extLst>
              <a:ext uri="{FF2B5EF4-FFF2-40B4-BE49-F238E27FC236}">
                <a16:creationId xmlns:a16="http://schemas.microsoft.com/office/drawing/2014/main" id="{43E15CB6-B5D5-1920-2DC4-635A42D5F75E}"/>
              </a:ext>
            </a:extLst>
          </p:cNvPr>
          <p:cNvPicPr>
            <a:picLocks noChangeAspect="1"/>
          </p:cNvPicPr>
          <p:nvPr/>
        </p:nvPicPr>
        <p:blipFill>
          <a:blip r:embed="rId4">
            <a:alphaModFix amt="35000"/>
          </a:blip>
          <a:stretch>
            <a:fillRect/>
          </a:stretch>
        </p:blipFill>
        <p:spPr>
          <a:xfrm>
            <a:off x="292100" y="362030"/>
            <a:ext cx="522092" cy="522092"/>
          </a:xfrm>
          <a:prstGeom prst="rect">
            <a:avLst/>
          </a:prstGeom>
        </p:spPr>
      </p:pic>
      <p:sp>
        <p:nvSpPr>
          <p:cNvPr id="7" name="ZoneTexte 6">
            <a:extLst>
              <a:ext uri="{FF2B5EF4-FFF2-40B4-BE49-F238E27FC236}">
                <a16:creationId xmlns:a16="http://schemas.microsoft.com/office/drawing/2014/main" id="{1B47A44D-E096-DDF2-93AA-0C6D33CD708C}"/>
              </a:ext>
            </a:extLst>
          </p:cNvPr>
          <p:cNvSpPr txBox="1"/>
          <p:nvPr/>
        </p:nvSpPr>
        <p:spPr>
          <a:xfrm>
            <a:off x="425884" y="413358"/>
            <a:ext cx="659155" cy="369332"/>
          </a:xfrm>
          <a:prstGeom prst="rect">
            <a:avLst/>
          </a:prstGeom>
          <a:noFill/>
        </p:spPr>
        <p:txBody>
          <a:bodyPr wrap="none" rtlCol="0">
            <a:spAutoFit/>
          </a:bodyPr>
          <a:lstStyle/>
          <a:p>
            <a:r>
              <a:rPr lang="fr-FR" dirty="0">
                <a:solidFill>
                  <a:srgbClr val="368C83"/>
                </a:solidFill>
                <a:latin typeface="Montserrat Medium" pitchFamily="2" charset="77"/>
              </a:rPr>
              <a:t>SQL</a:t>
            </a:r>
          </a:p>
        </p:txBody>
      </p:sp>
      <p:pic>
        <p:nvPicPr>
          <p:cNvPr id="13" name="Image 12" descr="Une image contenant logo, Graphique, symbole, capture d’écran&#10;&#10;Description générée automatiquement">
            <a:extLst>
              <a:ext uri="{FF2B5EF4-FFF2-40B4-BE49-F238E27FC236}">
                <a16:creationId xmlns:a16="http://schemas.microsoft.com/office/drawing/2014/main" id="{D18DFB00-DDC7-5FAD-3F10-747720BC2E43}"/>
              </a:ext>
            </a:extLst>
          </p:cNvPr>
          <p:cNvPicPr>
            <a:picLocks noChangeAspect="1"/>
          </p:cNvPicPr>
          <p:nvPr/>
        </p:nvPicPr>
        <p:blipFill>
          <a:blip r:embed="rId5"/>
          <a:stretch>
            <a:fillRect/>
          </a:stretch>
        </p:blipFill>
        <p:spPr>
          <a:xfrm>
            <a:off x="11159670" y="77114"/>
            <a:ext cx="740230" cy="740230"/>
          </a:xfrm>
          <a:prstGeom prst="rect">
            <a:avLst/>
          </a:prstGeom>
          <a:effectLst>
            <a:outerShdw blurRad="50800" dist="38100" dir="2700000" algn="tl" rotWithShape="0">
              <a:prstClr val="black">
                <a:alpha val="40000"/>
              </a:prstClr>
            </a:outerShdw>
          </a:effectLst>
        </p:spPr>
      </p:pic>
      <p:pic>
        <p:nvPicPr>
          <p:cNvPr id="19" name="Image 18" descr="Une image contenant texte, capture d’écran, Police, nombre&#10;&#10;Description générée automatiquement">
            <a:extLst>
              <a:ext uri="{FF2B5EF4-FFF2-40B4-BE49-F238E27FC236}">
                <a16:creationId xmlns:a16="http://schemas.microsoft.com/office/drawing/2014/main" id="{3558490C-163D-2012-8ECA-11A3587A8423}"/>
              </a:ext>
            </a:extLst>
          </p:cNvPr>
          <p:cNvPicPr>
            <a:picLocks noChangeAspect="1"/>
          </p:cNvPicPr>
          <p:nvPr/>
        </p:nvPicPr>
        <p:blipFill>
          <a:blip r:embed="rId6"/>
          <a:stretch>
            <a:fillRect/>
          </a:stretch>
        </p:blipFill>
        <p:spPr>
          <a:xfrm>
            <a:off x="127204" y="3429000"/>
            <a:ext cx="5111228" cy="2714970"/>
          </a:xfrm>
          <a:prstGeom prst="rect">
            <a:avLst/>
          </a:prstGeom>
        </p:spPr>
      </p:pic>
      <p:pic>
        <p:nvPicPr>
          <p:cNvPr id="21" name="Image 20" descr="Une image contenant texte, capture d’écran, Police, nombre&#10;&#10;Description générée automatiquement">
            <a:extLst>
              <a:ext uri="{FF2B5EF4-FFF2-40B4-BE49-F238E27FC236}">
                <a16:creationId xmlns:a16="http://schemas.microsoft.com/office/drawing/2014/main" id="{996579CC-E296-3376-EA54-3446184F4643}"/>
              </a:ext>
            </a:extLst>
          </p:cNvPr>
          <p:cNvPicPr>
            <a:picLocks noChangeAspect="1"/>
          </p:cNvPicPr>
          <p:nvPr/>
        </p:nvPicPr>
        <p:blipFill>
          <a:blip r:embed="rId7"/>
          <a:stretch>
            <a:fillRect/>
          </a:stretch>
        </p:blipFill>
        <p:spPr>
          <a:xfrm>
            <a:off x="6096000" y="3638565"/>
            <a:ext cx="4318000" cy="2507659"/>
          </a:xfrm>
          <a:prstGeom prst="rect">
            <a:avLst/>
          </a:prstGeom>
        </p:spPr>
      </p:pic>
      <p:pic>
        <p:nvPicPr>
          <p:cNvPr id="15" name="Image 14" descr="Une image contenant texte, Police, capture d’écran, ligne">
            <a:extLst>
              <a:ext uri="{FF2B5EF4-FFF2-40B4-BE49-F238E27FC236}">
                <a16:creationId xmlns:a16="http://schemas.microsoft.com/office/drawing/2014/main" id="{0096CEE6-D5A4-08B0-7FCD-6B0B33D36DB5}"/>
              </a:ext>
            </a:extLst>
          </p:cNvPr>
          <p:cNvPicPr>
            <a:picLocks noChangeAspect="1"/>
          </p:cNvPicPr>
          <p:nvPr/>
        </p:nvPicPr>
        <p:blipFill>
          <a:blip r:embed="rId8"/>
          <a:stretch>
            <a:fillRect/>
          </a:stretch>
        </p:blipFill>
        <p:spPr>
          <a:xfrm>
            <a:off x="2813767" y="2634605"/>
            <a:ext cx="6175310" cy="1428998"/>
          </a:xfrm>
          <a:prstGeom prst="rect">
            <a:avLst/>
          </a:prstGeom>
        </p:spPr>
      </p:pic>
      <p:pic>
        <p:nvPicPr>
          <p:cNvPr id="4" name="Image 3" descr="Une image contenant texte, capture d’écran, Police, nombre&#10;&#10;Description générée automatiquement">
            <a:extLst>
              <a:ext uri="{FF2B5EF4-FFF2-40B4-BE49-F238E27FC236}">
                <a16:creationId xmlns:a16="http://schemas.microsoft.com/office/drawing/2014/main" id="{8A554376-7125-1545-5EA2-D032D6443000}"/>
              </a:ext>
            </a:extLst>
          </p:cNvPr>
          <p:cNvPicPr>
            <a:picLocks noChangeAspect="1"/>
          </p:cNvPicPr>
          <p:nvPr/>
        </p:nvPicPr>
        <p:blipFill>
          <a:blip r:embed="rId9"/>
          <a:stretch>
            <a:fillRect/>
          </a:stretch>
        </p:blipFill>
        <p:spPr>
          <a:xfrm>
            <a:off x="6162359" y="998674"/>
            <a:ext cx="5295641" cy="2429765"/>
          </a:xfrm>
          <a:prstGeom prst="rect">
            <a:avLst/>
          </a:prstGeom>
        </p:spPr>
      </p:pic>
    </p:spTree>
    <p:extLst>
      <p:ext uri="{BB962C8B-B14F-4D97-AF65-F5344CB8AC3E}">
        <p14:creationId xmlns:p14="http://schemas.microsoft.com/office/powerpoint/2010/main" val="27260208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156 0.01157 L -0.23059 -0.17662 " pathEditMode="relative" rAng="0" ptsTypes="AA">
                                      <p:cBhvr>
                                        <p:cTn id="6" dur="2000" fill="hold"/>
                                        <p:tgtEl>
                                          <p:spTgt spid="15"/>
                                        </p:tgtEl>
                                        <p:attrNameLst>
                                          <p:attrName>ppt_x</p:attrName>
                                          <p:attrName>ppt_y</p:attrName>
                                        </p:attrNameLst>
                                      </p:cBhvr>
                                      <p:rCtr x="-11458" y="-9421"/>
                                    </p:animMotion>
                                  </p:childTnLst>
                                </p:cTn>
                              </p:par>
                            </p:childTnLst>
                          </p:cTn>
                        </p:par>
                        <p:par>
                          <p:cTn id="7" fill="hold">
                            <p:stCondLst>
                              <p:cond delay="2000"/>
                            </p:stCondLst>
                            <p:childTnLst>
                              <p:par>
                                <p:cTn id="8" presetID="10" presetClass="entr" presetSubtype="0" fill="hold" nodeType="after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F8EAB5B-3CA0-BA45-52AF-05EBECD743BD}"/>
              </a:ext>
            </a:extLst>
          </p:cNvPr>
          <p:cNvSpPr>
            <a:spLocks noGrp="1"/>
          </p:cNvSpPr>
          <p:nvPr>
            <p:ph type="sldNum" sz="quarter" idx="12"/>
          </p:nvPr>
        </p:nvSpPr>
        <p:spPr/>
        <p:txBody>
          <a:bodyPr/>
          <a:lstStyle/>
          <a:p>
            <a:fld id="{BD2C65D9-7694-1F47-B297-D1FBCA40C39F}" type="slidenum">
              <a:rPr lang="fr-FR" smtClean="0"/>
              <a:t>27</a:t>
            </a:fld>
            <a:endParaRPr lang="fr-FR"/>
          </a:p>
        </p:txBody>
      </p:sp>
      <p:pic>
        <p:nvPicPr>
          <p:cNvPr id="5" name="Image 4" descr="Une image contenant capture d’écran, Rectangle, Caractère coloré, carré">
            <a:extLst>
              <a:ext uri="{FF2B5EF4-FFF2-40B4-BE49-F238E27FC236}">
                <a16:creationId xmlns:a16="http://schemas.microsoft.com/office/drawing/2014/main" id="{6AC0606F-35D6-09C6-6753-84353C5DFFF6}"/>
              </a:ext>
            </a:extLst>
          </p:cNvPr>
          <p:cNvPicPr>
            <a:picLocks noChangeAspect="1"/>
          </p:cNvPicPr>
          <p:nvPr/>
        </p:nvPicPr>
        <p:blipFill>
          <a:blip r:embed="rId3"/>
          <a:stretch>
            <a:fillRect/>
          </a:stretch>
        </p:blipFill>
        <p:spPr>
          <a:xfrm>
            <a:off x="7169274" y="0"/>
            <a:ext cx="5022725" cy="894458"/>
          </a:xfrm>
          <a:prstGeom prst="rect">
            <a:avLst/>
          </a:prstGeom>
        </p:spPr>
      </p:pic>
      <p:pic>
        <p:nvPicPr>
          <p:cNvPr id="6" name="Image 5" descr="Une image contenant capture d’écran, Graphique, conception&#10;&#10;Description générée automatiquement">
            <a:extLst>
              <a:ext uri="{FF2B5EF4-FFF2-40B4-BE49-F238E27FC236}">
                <a16:creationId xmlns:a16="http://schemas.microsoft.com/office/drawing/2014/main" id="{43E15CB6-B5D5-1920-2DC4-635A42D5F75E}"/>
              </a:ext>
            </a:extLst>
          </p:cNvPr>
          <p:cNvPicPr>
            <a:picLocks noChangeAspect="1"/>
          </p:cNvPicPr>
          <p:nvPr/>
        </p:nvPicPr>
        <p:blipFill>
          <a:blip r:embed="rId4">
            <a:alphaModFix amt="35000"/>
          </a:blip>
          <a:stretch>
            <a:fillRect/>
          </a:stretch>
        </p:blipFill>
        <p:spPr>
          <a:xfrm>
            <a:off x="292100" y="362030"/>
            <a:ext cx="522092" cy="522092"/>
          </a:xfrm>
          <a:prstGeom prst="rect">
            <a:avLst/>
          </a:prstGeom>
        </p:spPr>
      </p:pic>
      <p:sp>
        <p:nvSpPr>
          <p:cNvPr id="7" name="ZoneTexte 6">
            <a:extLst>
              <a:ext uri="{FF2B5EF4-FFF2-40B4-BE49-F238E27FC236}">
                <a16:creationId xmlns:a16="http://schemas.microsoft.com/office/drawing/2014/main" id="{1B47A44D-E096-DDF2-93AA-0C6D33CD708C}"/>
              </a:ext>
            </a:extLst>
          </p:cNvPr>
          <p:cNvSpPr txBox="1"/>
          <p:nvPr/>
        </p:nvSpPr>
        <p:spPr>
          <a:xfrm>
            <a:off x="425884" y="413358"/>
            <a:ext cx="1907895" cy="369332"/>
          </a:xfrm>
          <a:prstGeom prst="rect">
            <a:avLst/>
          </a:prstGeom>
          <a:noFill/>
        </p:spPr>
        <p:txBody>
          <a:bodyPr wrap="none" rtlCol="0">
            <a:spAutoFit/>
          </a:bodyPr>
          <a:lstStyle/>
          <a:p>
            <a:r>
              <a:rPr lang="fr-FR" dirty="0">
                <a:solidFill>
                  <a:srgbClr val="368C83"/>
                </a:solidFill>
                <a:latin typeface="Montserrat Medium" pitchFamily="2" charset="77"/>
              </a:rPr>
              <a:t>PHP </a:t>
            </a:r>
            <a:r>
              <a:rPr lang="fr-FR" dirty="0" err="1">
                <a:solidFill>
                  <a:srgbClr val="368C83"/>
                </a:solidFill>
                <a:latin typeface="Montserrat Medium" pitchFamily="2" charset="77"/>
              </a:rPr>
              <a:t>MyAdmin</a:t>
            </a:r>
            <a:endParaRPr lang="fr-FR" dirty="0">
              <a:solidFill>
                <a:srgbClr val="368C83"/>
              </a:solidFill>
              <a:latin typeface="Montserrat Medium" pitchFamily="2" charset="77"/>
            </a:endParaRPr>
          </a:p>
        </p:txBody>
      </p:sp>
      <p:pic>
        <p:nvPicPr>
          <p:cNvPr id="8" name="Image 7" descr="Une image contenant texte, capture d’écran, Police, nombre&#10;&#10;Description générée automatiquement">
            <a:extLst>
              <a:ext uri="{FF2B5EF4-FFF2-40B4-BE49-F238E27FC236}">
                <a16:creationId xmlns:a16="http://schemas.microsoft.com/office/drawing/2014/main" id="{2775BE35-8660-83BD-63BF-161E01707E2D}"/>
              </a:ext>
            </a:extLst>
          </p:cNvPr>
          <p:cNvPicPr>
            <a:picLocks noChangeAspect="1"/>
          </p:cNvPicPr>
          <p:nvPr/>
        </p:nvPicPr>
        <p:blipFill>
          <a:blip r:embed="rId5"/>
          <a:stretch>
            <a:fillRect/>
          </a:stretch>
        </p:blipFill>
        <p:spPr>
          <a:xfrm>
            <a:off x="4702196" y="884122"/>
            <a:ext cx="2774037" cy="2544878"/>
          </a:xfrm>
          <a:prstGeom prst="rect">
            <a:avLst/>
          </a:prstGeom>
        </p:spPr>
      </p:pic>
      <p:pic>
        <p:nvPicPr>
          <p:cNvPr id="11" name="Image 10" descr="Une image contenant texte, capture d’écran, Police, nombre&#10;&#10;Description générée automatiquement">
            <a:extLst>
              <a:ext uri="{FF2B5EF4-FFF2-40B4-BE49-F238E27FC236}">
                <a16:creationId xmlns:a16="http://schemas.microsoft.com/office/drawing/2014/main" id="{F9B86B88-F156-CA8D-C62B-BFE60B85F5F2}"/>
              </a:ext>
            </a:extLst>
          </p:cNvPr>
          <p:cNvPicPr>
            <a:picLocks noChangeAspect="1"/>
          </p:cNvPicPr>
          <p:nvPr/>
        </p:nvPicPr>
        <p:blipFill>
          <a:blip r:embed="rId6"/>
          <a:stretch>
            <a:fillRect/>
          </a:stretch>
        </p:blipFill>
        <p:spPr>
          <a:xfrm>
            <a:off x="370134" y="3548362"/>
            <a:ext cx="11564324" cy="2807988"/>
          </a:xfrm>
          <a:prstGeom prst="rect">
            <a:avLst/>
          </a:prstGeom>
        </p:spPr>
      </p:pic>
    </p:spTree>
    <p:extLst>
      <p:ext uri="{BB962C8B-B14F-4D97-AF65-F5344CB8AC3E}">
        <p14:creationId xmlns:p14="http://schemas.microsoft.com/office/powerpoint/2010/main" val="593927211"/>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69000">
              <a:schemeClr val="bg1"/>
            </a:gs>
            <a:gs pos="87000">
              <a:srgbClr val="9A9B9D"/>
            </a:gs>
            <a:gs pos="100000">
              <a:srgbClr val="1F1F1F"/>
            </a:gs>
          </a:gsLst>
          <a:lin ang="5400000" scaled="1"/>
        </a:gra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14E8DD05-0EC5-777B-CEC8-504357FC5AD3}"/>
              </a:ext>
            </a:extLst>
          </p:cNvPr>
          <p:cNvSpPr>
            <a:spLocks noGrp="1"/>
          </p:cNvSpPr>
          <p:nvPr>
            <p:ph type="sldNum" sz="quarter" idx="12"/>
          </p:nvPr>
        </p:nvSpPr>
        <p:spPr/>
        <p:txBody>
          <a:bodyPr/>
          <a:lstStyle/>
          <a:p>
            <a:fld id="{BD2C65D9-7694-1F47-B297-D1FBCA40C39F}" type="slidenum">
              <a:rPr lang="fr-FR" smtClean="0"/>
              <a:t>28</a:t>
            </a:fld>
            <a:endParaRPr lang="fr-FR"/>
          </a:p>
        </p:txBody>
      </p:sp>
      <p:pic>
        <p:nvPicPr>
          <p:cNvPr id="3" name="Image 2" descr="Une image contenant capture d’écran, Graphique, conception&#10;&#10;Description générée automatiquement">
            <a:extLst>
              <a:ext uri="{FF2B5EF4-FFF2-40B4-BE49-F238E27FC236}">
                <a16:creationId xmlns:a16="http://schemas.microsoft.com/office/drawing/2014/main" id="{55E99BDE-7453-3DE7-46EE-BF2AD9DF744A}"/>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4" name="ZoneTexte 3">
            <a:extLst>
              <a:ext uri="{FF2B5EF4-FFF2-40B4-BE49-F238E27FC236}">
                <a16:creationId xmlns:a16="http://schemas.microsoft.com/office/drawing/2014/main" id="{C33D95CE-A11A-D8B9-8A60-2A0115449FE5}"/>
              </a:ext>
            </a:extLst>
          </p:cNvPr>
          <p:cNvSpPr txBox="1"/>
          <p:nvPr/>
        </p:nvSpPr>
        <p:spPr>
          <a:xfrm>
            <a:off x="7891232" y="413358"/>
            <a:ext cx="3496470" cy="369332"/>
          </a:xfrm>
          <a:prstGeom prst="rect">
            <a:avLst/>
          </a:prstGeom>
          <a:noFill/>
        </p:spPr>
        <p:txBody>
          <a:bodyPr wrap="none" rtlCol="0">
            <a:spAutoFit/>
          </a:bodyPr>
          <a:lstStyle/>
          <a:p>
            <a:r>
              <a:rPr lang="fr-FR" dirty="0">
                <a:solidFill>
                  <a:srgbClr val="368C83"/>
                </a:solidFill>
                <a:latin typeface="Montserrat Medium" pitchFamily="2" charset="77"/>
              </a:rPr>
              <a:t>PHP </a:t>
            </a:r>
            <a:r>
              <a:rPr lang="fr-FR" dirty="0" err="1">
                <a:solidFill>
                  <a:srgbClr val="368C83"/>
                </a:solidFill>
                <a:latin typeface="Montserrat Medium" pitchFamily="2" charset="77"/>
              </a:rPr>
              <a:t>MyAdmin</a:t>
            </a:r>
            <a:r>
              <a:rPr lang="fr-FR" dirty="0">
                <a:solidFill>
                  <a:srgbClr val="368C83"/>
                </a:solidFill>
                <a:latin typeface="Montserrat Medium" pitchFamily="2" charset="77"/>
              </a:rPr>
              <a:t> – Table </a:t>
            </a:r>
            <a:r>
              <a:rPr lang="fr-FR" dirty="0" err="1">
                <a:solidFill>
                  <a:srgbClr val="368C83"/>
                </a:solidFill>
                <a:latin typeface="Montserrat Medium" pitchFamily="2" charset="77"/>
              </a:rPr>
              <a:t>Users</a:t>
            </a:r>
            <a:endParaRPr lang="fr-FR" dirty="0">
              <a:solidFill>
                <a:srgbClr val="368C83"/>
              </a:solidFill>
              <a:latin typeface="Montserrat Medium" pitchFamily="2" charset="77"/>
            </a:endParaRPr>
          </a:p>
        </p:txBody>
      </p:sp>
      <p:pic>
        <p:nvPicPr>
          <p:cNvPr id="6" name="Image 5" descr="Une image contenant Rectangle, capture d’écran, Caractère coloré, carré&#10;&#10;Description générée automatiquement">
            <a:extLst>
              <a:ext uri="{FF2B5EF4-FFF2-40B4-BE49-F238E27FC236}">
                <a16:creationId xmlns:a16="http://schemas.microsoft.com/office/drawing/2014/main" id="{D2E4CBB0-2D07-6C62-A1B9-707276022B8D}"/>
              </a:ext>
            </a:extLst>
          </p:cNvPr>
          <p:cNvPicPr>
            <a:picLocks noChangeAspect="1"/>
          </p:cNvPicPr>
          <p:nvPr/>
        </p:nvPicPr>
        <p:blipFill>
          <a:blip r:embed="rId4"/>
          <a:stretch>
            <a:fillRect/>
          </a:stretch>
        </p:blipFill>
        <p:spPr>
          <a:xfrm>
            <a:off x="-12979" y="-15910"/>
            <a:ext cx="5022724" cy="892014"/>
          </a:xfrm>
          <a:prstGeom prst="rect">
            <a:avLst/>
          </a:prstGeom>
        </p:spPr>
      </p:pic>
      <p:pic>
        <p:nvPicPr>
          <p:cNvPr id="12" name="Image 11">
            <a:extLst>
              <a:ext uri="{FF2B5EF4-FFF2-40B4-BE49-F238E27FC236}">
                <a16:creationId xmlns:a16="http://schemas.microsoft.com/office/drawing/2014/main" id="{0CBBBACB-D586-AE6E-8600-4DFEEB710612}"/>
              </a:ext>
            </a:extLst>
          </p:cNvPr>
          <p:cNvPicPr>
            <a:picLocks noChangeAspect="1"/>
          </p:cNvPicPr>
          <p:nvPr/>
        </p:nvPicPr>
        <p:blipFill>
          <a:blip r:embed="rId5"/>
          <a:stretch>
            <a:fillRect/>
          </a:stretch>
        </p:blipFill>
        <p:spPr>
          <a:xfrm>
            <a:off x="1302264" y="3767625"/>
            <a:ext cx="9114307" cy="1070401"/>
          </a:xfrm>
          <a:prstGeom prst="rect">
            <a:avLst/>
          </a:prstGeom>
        </p:spPr>
      </p:pic>
      <p:pic>
        <p:nvPicPr>
          <p:cNvPr id="14" name="Image 13">
            <a:extLst>
              <a:ext uri="{FF2B5EF4-FFF2-40B4-BE49-F238E27FC236}">
                <a16:creationId xmlns:a16="http://schemas.microsoft.com/office/drawing/2014/main" id="{E231EDF2-F215-08A9-788F-5C3AD6C89F7F}"/>
              </a:ext>
            </a:extLst>
          </p:cNvPr>
          <p:cNvPicPr>
            <a:picLocks noChangeAspect="1"/>
          </p:cNvPicPr>
          <p:nvPr/>
        </p:nvPicPr>
        <p:blipFill>
          <a:blip r:embed="rId6"/>
          <a:stretch>
            <a:fillRect/>
          </a:stretch>
        </p:blipFill>
        <p:spPr>
          <a:xfrm>
            <a:off x="239966" y="2057332"/>
            <a:ext cx="11712067" cy="1070401"/>
          </a:xfrm>
          <a:prstGeom prst="rect">
            <a:avLst/>
          </a:prstGeom>
        </p:spPr>
      </p:pic>
    </p:spTree>
    <p:extLst>
      <p:ext uri="{BB962C8B-B14F-4D97-AF65-F5344CB8AC3E}">
        <p14:creationId xmlns:p14="http://schemas.microsoft.com/office/powerpoint/2010/main" val="2469616972"/>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29</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4217236" cy="369332"/>
          </a:xfrm>
          <a:prstGeom prst="rect">
            <a:avLst/>
          </a:prstGeom>
          <a:noFill/>
        </p:spPr>
        <p:txBody>
          <a:bodyPr wrap="square" rtlCol="0">
            <a:spAutoFit/>
          </a:bodyPr>
          <a:lstStyle/>
          <a:p>
            <a:r>
              <a:rPr lang="fr-FR" dirty="0">
                <a:solidFill>
                  <a:srgbClr val="368C83"/>
                </a:solidFill>
                <a:latin typeface="Montserrat Medium" pitchFamily="2" charset="77"/>
              </a:rPr>
              <a:t>Messages – Model : Initialisation</a:t>
            </a: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3"/>
          <a:stretch>
            <a:fillRect/>
          </a:stretch>
        </p:blipFill>
        <p:spPr>
          <a:xfrm>
            <a:off x="7169276" y="0"/>
            <a:ext cx="5022724" cy="894458"/>
          </a:xfrm>
          <a:prstGeom prst="rect">
            <a:avLst/>
          </a:prstGeom>
        </p:spPr>
      </p:pic>
      <p:pic>
        <p:nvPicPr>
          <p:cNvPr id="4" name="Image 3" descr="Une image contenant Graphique, capture d’écran, Bleu électrique, symbole&#10;&#10;Description générée automatiquement">
            <a:extLst>
              <a:ext uri="{FF2B5EF4-FFF2-40B4-BE49-F238E27FC236}">
                <a16:creationId xmlns:a16="http://schemas.microsoft.com/office/drawing/2014/main" id="{CF1348D0-0434-68D1-2392-1B54BDABC093}"/>
              </a:ext>
            </a:extLst>
          </p:cNvPr>
          <p:cNvPicPr>
            <a:picLocks noChangeAspect="1"/>
          </p:cNvPicPr>
          <p:nvPr/>
        </p:nvPicPr>
        <p:blipFill>
          <a:blip r:embed="rId4"/>
          <a:stretch>
            <a:fillRect/>
          </a:stretch>
        </p:blipFill>
        <p:spPr>
          <a:xfrm>
            <a:off x="10999202" y="29901"/>
            <a:ext cx="766914" cy="766914"/>
          </a:xfrm>
          <a:prstGeom prst="rect">
            <a:avLst/>
          </a:prstGeom>
          <a:effectLst>
            <a:outerShdw blurRad="50800" dist="38100" dir="2700000" algn="tl" rotWithShape="0">
              <a:prstClr val="black">
                <a:alpha val="40000"/>
              </a:prstClr>
            </a:outerShdw>
          </a:effectLst>
        </p:spPr>
      </p:pic>
      <p:pic>
        <p:nvPicPr>
          <p:cNvPr id="6" name="Image 5" descr="Une image contenant texte, capture d’écran, logiciel">
            <a:extLst>
              <a:ext uri="{FF2B5EF4-FFF2-40B4-BE49-F238E27FC236}">
                <a16:creationId xmlns:a16="http://schemas.microsoft.com/office/drawing/2014/main" id="{85C5C718-5699-313C-38E0-2B931C0D66E3}"/>
              </a:ext>
            </a:extLst>
          </p:cNvPr>
          <p:cNvPicPr>
            <a:picLocks noChangeAspect="1"/>
          </p:cNvPicPr>
          <p:nvPr/>
        </p:nvPicPr>
        <p:blipFill>
          <a:blip r:embed="rId5"/>
          <a:stretch>
            <a:fillRect/>
          </a:stretch>
        </p:blipFill>
        <p:spPr>
          <a:xfrm>
            <a:off x="3581401" y="894458"/>
            <a:ext cx="4893368" cy="5655652"/>
          </a:xfrm>
          <a:prstGeom prst="rect">
            <a:avLst/>
          </a:prstGeom>
        </p:spPr>
      </p:pic>
      <p:pic>
        <p:nvPicPr>
          <p:cNvPr id="8" name="Image 7" descr="Une image contenant texte, capture d’écran, Police">
            <a:extLst>
              <a:ext uri="{FF2B5EF4-FFF2-40B4-BE49-F238E27FC236}">
                <a16:creationId xmlns:a16="http://schemas.microsoft.com/office/drawing/2014/main" id="{2AED3A2B-9BC4-BB1D-5B9F-45F23F295959}"/>
              </a:ext>
            </a:extLst>
          </p:cNvPr>
          <p:cNvPicPr>
            <a:picLocks noChangeAspect="1"/>
          </p:cNvPicPr>
          <p:nvPr/>
        </p:nvPicPr>
        <p:blipFill>
          <a:blip r:embed="rId6"/>
          <a:stretch>
            <a:fillRect/>
          </a:stretch>
        </p:blipFill>
        <p:spPr>
          <a:xfrm>
            <a:off x="5911710" y="2184400"/>
            <a:ext cx="5854406" cy="3358110"/>
          </a:xfrm>
          <a:prstGeom prst="rect">
            <a:avLst/>
          </a:prstGeom>
        </p:spPr>
      </p:pic>
    </p:spTree>
    <p:extLst>
      <p:ext uri="{BB962C8B-B14F-4D97-AF65-F5344CB8AC3E}">
        <p14:creationId xmlns:p14="http://schemas.microsoft.com/office/powerpoint/2010/main" val="18331645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04167E-6 -2.59259E-6 L -0.28424 -0.00046 " pathEditMode="relative" rAng="0" ptsTypes="AA">
                                      <p:cBhvr>
                                        <p:cTn id="6" dur="1000" fill="hold"/>
                                        <p:tgtEl>
                                          <p:spTgt spid="6"/>
                                        </p:tgtEl>
                                        <p:attrNameLst>
                                          <p:attrName>ppt_x</p:attrName>
                                          <p:attrName>ppt_y</p:attrName>
                                        </p:attrNameLst>
                                      </p:cBhvr>
                                      <p:rCtr x="-14219" y="-23"/>
                                    </p:animMotion>
                                  </p:childTnLst>
                                </p:cTn>
                              </p:par>
                            </p:childTnLst>
                          </p:cTn>
                        </p:par>
                        <p:par>
                          <p:cTn id="7" fill="hold">
                            <p:stCondLst>
                              <p:cond delay="1000"/>
                            </p:stCondLst>
                            <p:childTnLst>
                              <p:par>
                                <p:cTn id="8" presetID="10" presetClass="entr" presetSubtype="0" fill="hold" nodeType="after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3</a:t>
            </a:fld>
            <a:endParaRPr lang="fr-FR" dirty="0"/>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3052439" cy="369332"/>
          </a:xfrm>
          <a:prstGeom prst="rect">
            <a:avLst/>
          </a:prstGeom>
          <a:noFill/>
        </p:spPr>
        <p:txBody>
          <a:bodyPr wrap="none" rtlCol="0">
            <a:spAutoFit/>
          </a:bodyPr>
          <a:lstStyle/>
          <a:p>
            <a:r>
              <a:rPr lang="fr-FR" dirty="0">
                <a:solidFill>
                  <a:srgbClr val="368C83"/>
                </a:solidFill>
                <a:latin typeface="Montserrat Medium" pitchFamily="2" charset="77"/>
              </a:rPr>
              <a:t>Contexte &amp; Présentation</a:t>
            </a:r>
          </a:p>
        </p:txBody>
      </p:sp>
      <p:pic>
        <p:nvPicPr>
          <p:cNvPr id="8" name="Image 7" descr="Une image contenant carte&#10;&#10;Description générée automatiquement">
            <a:extLst>
              <a:ext uri="{FF2B5EF4-FFF2-40B4-BE49-F238E27FC236}">
                <a16:creationId xmlns:a16="http://schemas.microsoft.com/office/drawing/2014/main" id="{CF4AA7D0-64F1-F017-BFF6-BA9041F670EC}"/>
              </a:ext>
            </a:extLst>
          </p:cNvPr>
          <p:cNvPicPr>
            <a:picLocks noChangeAspect="1"/>
          </p:cNvPicPr>
          <p:nvPr/>
        </p:nvPicPr>
        <p:blipFill>
          <a:blip r:embed="rId4"/>
          <a:stretch>
            <a:fillRect/>
          </a:stretch>
        </p:blipFill>
        <p:spPr>
          <a:xfrm>
            <a:off x="848638" y="1328063"/>
            <a:ext cx="2142955" cy="4201873"/>
          </a:xfrm>
          <a:prstGeom prst="rect">
            <a:avLst/>
          </a:prstGeom>
        </p:spPr>
      </p:pic>
      <p:pic>
        <p:nvPicPr>
          <p:cNvPr id="11" name="Image 10" descr="Une image contenant jaune, graphisme, Graphique, capture d’écran&#10;&#10;Description générée automatiquement">
            <a:extLst>
              <a:ext uri="{FF2B5EF4-FFF2-40B4-BE49-F238E27FC236}">
                <a16:creationId xmlns:a16="http://schemas.microsoft.com/office/drawing/2014/main" id="{444BB089-8457-880A-A19F-4EEC5C3D6FF8}"/>
              </a:ext>
            </a:extLst>
          </p:cNvPr>
          <p:cNvPicPr>
            <a:picLocks noChangeAspect="1"/>
          </p:cNvPicPr>
          <p:nvPr/>
        </p:nvPicPr>
        <p:blipFill>
          <a:blip r:embed="rId5"/>
          <a:stretch>
            <a:fillRect/>
          </a:stretch>
        </p:blipFill>
        <p:spPr>
          <a:xfrm>
            <a:off x="2992155" y="1328063"/>
            <a:ext cx="2142955" cy="4201873"/>
          </a:xfrm>
          <a:prstGeom prst="rect">
            <a:avLst/>
          </a:prstGeom>
        </p:spPr>
      </p:pic>
      <p:pic>
        <p:nvPicPr>
          <p:cNvPr id="13" name="Image 12" descr="Une image contenant clipart, Graphique, illustration, conception&#10;&#10;Description générée automatiquement">
            <a:extLst>
              <a:ext uri="{FF2B5EF4-FFF2-40B4-BE49-F238E27FC236}">
                <a16:creationId xmlns:a16="http://schemas.microsoft.com/office/drawing/2014/main" id="{2E702A30-5106-E0CD-0CE3-2FA05CC21141}"/>
              </a:ext>
            </a:extLst>
          </p:cNvPr>
          <p:cNvPicPr>
            <a:picLocks noChangeAspect="1"/>
          </p:cNvPicPr>
          <p:nvPr/>
        </p:nvPicPr>
        <p:blipFill>
          <a:blip r:embed="rId6"/>
          <a:stretch>
            <a:fillRect/>
          </a:stretch>
        </p:blipFill>
        <p:spPr>
          <a:xfrm>
            <a:off x="5506758" y="2245763"/>
            <a:ext cx="2743200" cy="2940756"/>
          </a:xfrm>
          <a:prstGeom prst="rect">
            <a:avLst/>
          </a:prstGeom>
        </p:spPr>
      </p:pic>
      <p:sp>
        <p:nvSpPr>
          <p:cNvPr id="14" name="ZoneTexte 13">
            <a:extLst>
              <a:ext uri="{FF2B5EF4-FFF2-40B4-BE49-F238E27FC236}">
                <a16:creationId xmlns:a16="http://schemas.microsoft.com/office/drawing/2014/main" id="{00D8589E-30E7-78EA-F829-6E30C9A6B9D8}"/>
              </a:ext>
            </a:extLst>
          </p:cNvPr>
          <p:cNvSpPr txBox="1"/>
          <p:nvPr/>
        </p:nvSpPr>
        <p:spPr>
          <a:xfrm>
            <a:off x="8159425" y="3280242"/>
            <a:ext cx="3645550" cy="646331"/>
          </a:xfrm>
          <a:prstGeom prst="rect">
            <a:avLst/>
          </a:prstGeom>
          <a:noFill/>
        </p:spPr>
        <p:txBody>
          <a:bodyPr wrap="none" rtlCol="0">
            <a:spAutoFit/>
          </a:bodyPr>
          <a:lstStyle/>
          <a:p>
            <a:r>
              <a:rPr lang="fr-FR" sz="3600" dirty="0">
                <a:latin typeface="Pacifico" panose="02000000000000000000" pitchFamily="2" charset="0"/>
              </a:rPr>
              <a:t>Change ton Climat</a:t>
            </a:r>
          </a:p>
        </p:txBody>
      </p:sp>
      <p:pic>
        <p:nvPicPr>
          <p:cNvPr id="5" name="Image 4" descr="Une image contenant capture d’écran, Rectangle, Caractère coloré, carré&#10;&#10;Description générée automatiquement">
            <a:extLst>
              <a:ext uri="{FF2B5EF4-FFF2-40B4-BE49-F238E27FC236}">
                <a16:creationId xmlns:a16="http://schemas.microsoft.com/office/drawing/2014/main" id="{5E8D9628-6ED8-C9B1-B69E-79B89002C1CB}"/>
              </a:ext>
            </a:extLst>
          </p:cNvPr>
          <p:cNvPicPr>
            <a:picLocks noChangeAspect="1"/>
          </p:cNvPicPr>
          <p:nvPr/>
        </p:nvPicPr>
        <p:blipFill>
          <a:blip r:embed="rId7"/>
          <a:stretch>
            <a:fillRect/>
          </a:stretch>
        </p:blipFill>
        <p:spPr>
          <a:xfrm>
            <a:off x="7182256" y="-27296"/>
            <a:ext cx="5009743" cy="892146"/>
          </a:xfrm>
          <a:prstGeom prst="rect">
            <a:avLst/>
          </a:prstGeom>
        </p:spPr>
      </p:pic>
    </p:spTree>
    <p:extLst>
      <p:ext uri="{BB962C8B-B14F-4D97-AF65-F5344CB8AC3E}">
        <p14:creationId xmlns:p14="http://schemas.microsoft.com/office/powerpoint/2010/main" val="7803333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1000" fill="hold"/>
                                        <p:tgtEl>
                                          <p:spTgt spid="13"/>
                                        </p:tgtEl>
                                        <p:attrNameLst>
                                          <p:attrName>ppt_w</p:attrName>
                                        </p:attrNameLst>
                                      </p:cBhvr>
                                      <p:tavLst>
                                        <p:tav tm="0">
                                          <p:val>
                                            <p:strVal val="#ppt_w*0.70"/>
                                          </p:val>
                                        </p:tav>
                                        <p:tav tm="100000">
                                          <p:val>
                                            <p:strVal val="#ppt_w"/>
                                          </p:val>
                                        </p:tav>
                                      </p:tavLst>
                                    </p:anim>
                                    <p:anim calcmode="lin" valueType="num">
                                      <p:cBhvr>
                                        <p:cTn id="8" dur="1000" fill="hold"/>
                                        <p:tgtEl>
                                          <p:spTgt spid="13"/>
                                        </p:tgtEl>
                                        <p:attrNameLst>
                                          <p:attrName>ppt_h</p:attrName>
                                        </p:attrNameLst>
                                      </p:cBhvr>
                                      <p:tavLst>
                                        <p:tav tm="0">
                                          <p:val>
                                            <p:strVal val="#ppt_h"/>
                                          </p:val>
                                        </p:tav>
                                        <p:tav tm="100000">
                                          <p:val>
                                            <p:strVal val="#ppt_h"/>
                                          </p:val>
                                        </p:tav>
                                      </p:tavLst>
                                    </p:anim>
                                    <p:animEffect transition="in" filter="fade">
                                      <p:cBhvr>
                                        <p:cTn id="9" dur="1000"/>
                                        <p:tgtEl>
                                          <p:spTgt spid="13"/>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1000" fill="hold"/>
                                        <p:tgtEl>
                                          <p:spTgt spid="14"/>
                                        </p:tgtEl>
                                        <p:attrNameLst>
                                          <p:attrName>ppt_w</p:attrName>
                                        </p:attrNameLst>
                                      </p:cBhvr>
                                      <p:tavLst>
                                        <p:tav tm="0">
                                          <p:val>
                                            <p:strVal val="#ppt_w*0.70"/>
                                          </p:val>
                                        </p:tav>
                                        <p:tav tm="100000">
                                          <p:val>
                                            <p:strVal val="#ppt_w"/>
                                          </p:val>
                                        </p:tav>
                                      </p:tavLst>
                                    </p:anim>
                                    <p:anim calcmode="lin" valueType="num">
                                      <p:cBhvr>
                                        <p:cTn id="13" dur="1000" fill="hold"/>
                                        <p:tgtEl>
                                          <p:spTgt spid="14"/>
                                        </p:tgtEl>
                                        <p:attrNameLst>
                                          <p:attrName>ppt_h</p:attrName>
                                        </p:attrNameLst>
                                      </p:cBhvr>
                                      <p:tavLst>
                                        <p:tav tm="0">
                                          <p:val>
                                            <p:strVal val="#ppt_h"/>
                                          </p:val>
                                        </p:tav>
                                        <p:tav tm="100000">
                                          <p:val>
                                            <p:strVal val="#ppt_h"/>
                                          </p:val>
                                        </p:tav>
                                      </p:tavLst>
                                    </p:anim>
                                    <p:animEffect transition="in" filter="fade">
                                      <p:cBhvr>
                                        <p:cTn id="14" dur="1000"/>
                                        <p:tgtEl>
                                          <p:spTgt spid="1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pic>
        <p:nvPicPr>
          <p:cNvPr id="17" name="Image 16" descr="Une image contenant texte, capture d’écran, logiciel">
            <a:extLst>
              <a:ext uri="{FF2B5EF4-FFF2-40B4-BE49-F238E27FC236}">
                <a16:creationId xmlns:a16="http://schemas.microsoft.com/office/drawing/2014/main" id="{A7D6680C-75CB-12B6-546F-9D8DF62852A0}"/>
              </a:ext>
            </a:extLst>
          </p:cNvPr>
          <p:cNvPicPr>
            <a:picLocks noChangeAspect="1"/>
          </p:cNvPicPr>
          <p:nvPr/>
        </p:nvPicPr>
        <p:blipFill>
          <a:blip r:embed="rId3"/>
          <a:stretch>
            <a:fillRect/>
          </a:stretch>
        </p:blipFill>
        <p:spPr>
          <a:xfrm>
            <a:off x="378276" y="990032"/>
            <a:ext cx="10653823" cy="5778966"/>
          </a:xfrm>
          <a:prstGeom prst="rect">
            <a:avLst/>
          </a:prstGeom>
        </p:spPr>
      </p:pic>
      <p:sp>
        <p:nvSpPr>
          <p:cNvPr id="2" name="Espace réservé du numéro de diapositive 1">
            <a:extLst>
              <a:ext uri="{FF2B5EF4-FFF2-40B4-BE49-F238E27FC236}">
                <a16:creationId xmlns:a16="http://schemas.microsoft.com/office/drawing/2014/main" id="{DD21915B-219F-2D9E-24BF-E452BC92BE92}"/>
              </a:ext>
            </a:extLst>
          </p:cNvPr>
          <p:cNvSpPr>
            <a:spLocks noGrp="1"/>
          </p:cNvSpPr>
          <p:nvPr>
            <p:ph type="sldNum" sz="quarter" idx="12"/>
          </p:nvPr>
        </p:nvSpPr>
        <p:spPr/>
        <p:txBody>
          <a:bodyPr/>
          <a:lstStyle/>
          <a:p>
            <a:fld id="{BD2C65D9-7694-1F47-B297-D1FBCA40C39F}" type="slidenum">
              <a:rPr lang="fr-FR" smtClean="0"/>
              <a:t>30</a:t>
            </a:fld>
            <a:endParaRPr lang="fr-FR"/>
          </a:p>
        </p:txBody>
      </p:sp>
      <p:sp>
        <p:nvSpPr>
          <p:cNvPr id="3" name="ZoneTexte 2">
            <a:extLst>
              <a:ext uri="{FF2B5EF4-FFF2-40B4-BE49-F238E27FC236}">
                <a16:creationId xmlns:a16="http://schemas.microsoft.com/office/drawing/2014/main" id="{7006C939-1D00-2DC9-CAF9-89F1D237ECA3}"/>
              </a:ext>
            </a:extLst>
          </p:cNvPr>
          <p:cNvSpPr txBox="1"/>
          <p:nvPr/>
        </p:nvSpPr>
        <p:spPr>
          <a:xfrm>
            <a:off x="7376160" y="438410"/>
            <a:ext cx="3512500" cy="369332"/>
          </a:xfrm>
          <a:prstGeom prst="rect">
            <a:avLst/>
          </a:prstGeom>
          <a:noFill/>
        </p:spPr>
        <p:txBody>
          <a:bodyPr wrap="none" rtlCol="0">
            <a:spAutoFit/>
          </a:bodyPr>
          <a:lstStyle/>
          <a:p>
            <a:r>
              <a:rPr lang="fr-FR" dirty="0">
                <a:solidFill>
                  <a:srgbClr val="368C83"/>
                </a:solidFill>
                <a:latin typeface="Montserrat Medium" pitchFamily="2" charset="77"/>
              </a:rPr>
              <a:t>Messages – Model : Methods</a:t>
            </a:r>
          </a:p>
        </p:txBody>
      </p:sp>
      <p:pic>
        <p:nvPicPr>
          <p:cNvPr id="5" name="Image 4" descr="Une image contenant Rectangle, capture d’écran, Caractère coloré, carré">
            <a:extLst>
              <a:ext uri="{FF2B5EF4-FFF2-40B4-BE49-F238E27FC236}">
                <a16:creationId xmlns:a16="http://schemas.microsoft.com/office/drawing/2014/main" id="{F120C2E1-1356-8153-33BA-FB0B00CEA864}"/>
              </a:ext>
            </a:extLst>
          </p:cNvPr>
          <p:cNvPicPr>
            <a:picLocks noChangeAspect="1"/>
          </p:cNvPicPr>
          <p:nvPr/>
        </p:nvPicPr>
        <p:blipFill>
          <a:blip r:embed="rId4"/>
          <a:stretch>
            <a:fillRect/>
          </a:stretch>
        </p:blipFill>
        <p:spPr>
          <a:xfrm>
            <a:off x="-12979" y="-15910"/>
            <a:ext cx="5022724" cy="892014"/>
          </a:xfrm>
          <a:prstGeom prst="rect">
            <a:avLst/>
          </a:prstGeom>
        </p:spPr>
      </p:pic>
      <p:pic>
        <p:nvPicPr>
          <p:cNvPr id="6" name="Image 5" descr="Une image contenant Graphique, capture d’écran, Bleu électrique, symbole&#10;&#10;Description générée automatiquement">
            <a:extLst>
              <a:ext uri="{FF2B5EF4-FFF2-40B4-BE49-F238E27FC236}">
                <a16:creationId xmlns:a16="http://schemas.microsoft.com/office/drawing/2014/main" id="{84D2C8D3-DF2F-E756-2EEC-87A3964F6F18}"/>
              </a:ext>
            </a:extLst>
          </p:cNvPr>
          <p:cNvPicPr>
            <a:picLocks noChangeAspect="1"/>
          </p:cNvPicPr>
          <p:nvPr/>
        </p:nvPicPr>
        <p:blipFill>
          <a:blip r:embed="rId5"/>
          <a:stretch>
            <a:fillRect/>
          </a:stretch>
        </p:blipFill>
        <p:spPr>
          <a:xfrm>
            <a:off x="117989" y="29901"/>
            <a:ext cx="766914" cy="766914"/>
          </a:xfrm>
          <a:prstGeom prst="rect">
            <a:avLst/>
          </a:prstGeom>
          <a:effectLst>
            <a:outerShdw blurRad="50800" dist="38100" dir="2700000" algn="tl" rotWithShape="0">
              <a:prstClr val="black">
                <a:alpha val="40000"/>
              </a:prstClr>
            </a:outerShdw>
          </a:effectLst>
        </p:spPr>
      </p:pic>
      <p:pic>
        <p:nvPicPr>
          <p:cNvPr id="9" name="Image 8">
            <a:extLst>
              <a:ext uri="{FF2B5EF4-FFF2-40B4-BE49-F238E27FC236}">
                <a16:creationId xmlns:a16="http://schemas.microsoft.com/office/drawing/2014/main" id="{2D51C374-3974-149A-D038-981E9B9411F5}"/>
              </a:ext>
            </a:extLst>
          </p:cNvPr>
          <p:cNvPicPr>
            <a:picLocks noChangeAspect="1"/>
          </p:cNvPicPr>
          <p:nvPr/>
        </p:nvPicPr>
        <p:blipFill>
          <a:blip r:embed="rId6"/>
          <a:stretch>
            <a:fillRect/>
          </a:stretch>
        </p:blipFill>
        <p:spPr>
          <a:xfrm>
            <a:off x="97016" y="1411049"/>
            <a:ext cx="11997968" cy="4035902"/>
          </a:xfrm>
          <a:prstGeom prst="rect">
            <a:avLst/>
          </a:prstGeom>
        </p:spPr>
      </p:pic>
      <p:pic>
        <p:nvPicPr>
          <p:cNvPr id="15" name="Image 14" descr="Une image contenant texte, capture d’écran&#10;&#10;Description générée automatiquement">
            <a:extLst>
              <a:ext uri="{FF2B5EF4-FFF2-40B4-BE49-F238E27FC236}">
                <a16:creationId xmlns:a16="http://schemas.microsoft.com/office/drawing/2014/main" id="{6B60971C-ADC5-BE50-E8B5-7F1E13862918}"/>
              </a:ext>
            </a:extLst>
          </p:cNvPr>
          <p:cNvPicPr>
            <a:picLocks noChangeAspect="1"/>
          </p:cNvPicPr>
          <p:nvPr/>
        </p:nvPicPr>
        <p:blipFill>
          <a:blip r:embed="rId7"/>
          <a:stretch>
            <a:fillRect/>
          </a:stretch>
        </p:blipFill>
        <p:spPr>
          <a:xfrm>
            <a:off x="42018" y="1444731"/>
            <a:ext cx="12107963" cy="4456919"/>
          </a:xfrm>
          <a:prstGeom prst="rect">
            <a:avLst/>
          </a:prstGeom>
        </p:spPr>
      </p:pic>
    </p:spTree>
    <p:extLst>
      <p:ext uri="{BB962C8B-B14F-4D97-AF65-F5344CB8AC3E}">
        <p14:creationId xmlns:p14="http://schemas.microsoft.com/office/powerpoint/2010/main" val="28049879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xit" presetSubtype="0" fill="hold" nodeType="withEffect">
                                  <p:stCondLst>
                                    <p:cond delay="0"/>
                                  </p:stCondLst>
                                  <p:childTnLst>
                                    <p:animEffect transition="out" filter="fade">
                                      <p:cBhvr>
                                        <p:cTn id="9" dur="500"/>
                                        <p:tgtEl>
                                          <p:spTgt spid="17"/>
                                        </p:tgtEl>
                                      </p:cBhvr>
                                    </p:animEffect>
                                    <p:set>
                                      <p:cBhvr>
                                        <p:cTn id="10" dur="1" fill="hold">
                                          <p:stCondLst>
                                            <p:cond delay="499"/>
                                          </p:stCondLst>
                                        </p:cTn>
                                        <p:tgtEl>
                                          <p:spTgt spid="1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xit" presetSubtype="0" fill="hold" nodeType="withEffect">
                                  <p:stCondLst>
                                    <p:cond delay="0"/>
                                  </p:stCondLst>
                                  <p:childTnLst>
                                    <p:animEffect transition="out" filter="fade">
                                      <p:cBhvr>
                                        <p:cTn id="17" dur="500"/>
                                        <p:tgtEl>
                                          <p:spTgt spid="9"/>
                                        </p:tgtEl>
                                      </p:cBhvr>
                                    </p:animEffect>
                                    <p:set>
                                      <p:cBhvr>
                                        <p:cTn id="18"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31</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3" y="413358"/>
            <a:ext cx="5953651" cy="369332"/>
          </a:xfrm>
          <a:prstGeom prst="rect">
            <a:avLst/>
          </a:prstGeom>
          <a:noFill/>
        </p:spPr>
        <p:txBody>
          <a:bodyPr wrap="square" rtlCol="0">
            <a:spAutoFit/>
          </a:bodyPr>
          <a:lstStyle/>
          <a:p>
            <a:r>
              <a:rPr lang="fr-FR" dirty="0">
                <a:solidFill>
                  <a:srgbClr val="368C83"/>
                </a:solidFill>
                <a:latin typeface="Montserrat Medium" pitchFamily="2" charset="77"/>
              </a:rPr>
              <a:t>Messages – Controller : Affichage des messages</a:t>
            </a: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3"/>
          <a:stretch>
            <a:fillRect/>
          </a:stretch>
        </p:blipFill>
        <p:spPr>
          <a:xfrm>
            <a:off x="7169276" y="0"/>
            <a:ext cx="5022724" cy="894458"/>
          </a:xfrm>
          <a:prstGeom prst="rect">
            <a:avLst/>
          </a:prstGeom>
        </p:spPr>
      </p:pic>
      <p:pic>
        <p:nvPicPr>
          <p:cNvPr id="4" name="Image 3" descr="Une image contenant Graphique, capture d’écran, Bleu électrique, symbole&#10;&#10;Description générée automatiquement">
            <a:extLst>
              <a:ext uri="{FF2B5EF4-FFF2-40B4-BE49-F238E27FC236}">
                <a16:creationId xmlns:a16="http://schemas.microsoft.com/office/drawing/2014/main" id="{CF1348D0-0434-68D1-2392-1B54BDABC093}"/>
              </a:ext>
            </a:extLst>
          </p:cNvPr>
          <p:cNvPicPr>
            <a:picLocks noChangeAspect="1"/>
          </p:cNvPicPr>
          <p:nvPr/>
        </p:nvPicPr>
        <p:blipFill>
          <a:blip r:embed="rId4"/>
          <a:stretch>
            <a:fillRect/>
          </a:stretch>
        </p:blipFill>
        <p:spPr>
          <a:xfrm>
            <a:off x="10999202" y="29901"/>
            <a:ext cx="766914" cy="766914"/>
          </a:xfrm>
          <a:prstGeom prst="rect">
            <a:avLst/>
          </a:prstGeom>
          <a:effectLst>
            <a:outerShdw blurRad="50800" dist="38100" dir="2700000" algn="tl" rotWithShape="0">
              <a:prstClr val="black">
                <a:alpha val="40000"/>
              </a:prstClr>
            </a:outerShdw>
          </a:effectLst>
        </p:spPr>
      </p:pic>
      <p:pic>
        <p:nvPicPr>
          <p:cNvPr id="11" name="Image 10" descr="Une image contenant texte, capture d’écran, Police, conception">
            <a:extLst>
              <a:ext uri="{FF2B5EF4-FFF2-40B4-BE49-F238E27FC236}">
                <a16:creationId xmlns:a16="http://schemas.microsoft.com/office/drawing/2014/main" id="{64365511-BDCA-B490-C1CD-A71596C420A7}"/>
              </a:ext>
            </a:extLst>
          </p:cNvPr>
          <p:cNvPicPr>
            <a:picLocks noChangeAspect="1"/>
          </p:cNvPicPr>
          <p:nvPr/>
        </p:nvPicPr>
        <p:blipFill>
          <a:blip r:embed="rId5"/>
          <a:stretch>
            <a:fillRect/>
          </a:stretch>
        </p:blipFill>
        <p:spPr>
          <a:xfrm>
            <a:off x="649400" y="1026436"/>
            <a:ext cx="10349802" cy="5218146"/>
          </a:xfrm>
          <a:prstGeom prst="rect">
            <a:avLst/>
          </a:prstGeom>
        </p:spPr>
      </p:pic>
      <p:pic>
        <p:nvPicPr>
          <p:cNvPr id="8" name="Image 7" descr="Une image contenant texte, Police, capture d’écran&#10;&#10;Description générée automatiquement">
            <a:extLst>
              <a:ext uri="{FF2B5EF4-FFF2-40B4-BE49-F238E27FC236}">
                <a16:creationId xmlns:a16="http://schemas.microsoft.com/office/drawing/2014/main" id="{4AC495E6-48C6-FFE3-34EE-E2C82F95D698}"/>
              </a:ext>
            </a:extLst>
          </p:cNvPr>
          <p:cNvPicPr>
            <a:picLocks noChangeAspect="1"/>
          </p:cNvPicPr>
          <p:nvPr/>
        </p:nvPicPr>
        <p:blipFill>
          <a:blip r:embed="rId6"/>
          <a:stretch>
            <a:fillRect/>
          </a:stretch>
        </p:blipFill>
        <p:spPr>
          <a:xfrm>
            <a:off x="102862" y="2712960"/>
            <a:ext cx="11548457" cy="2186009"/>
          </a:xfrm>
          <a:prstGeom prst="rect">
            <a:avLst/>
          </a:prstGeom>
        </p:spPr>
      </p:pic>
    </p:spTree>
    <p:extLst>
      <p:ext uri="{BB962C8B-B14F-4D97-AF65-F5344CB8AC3E}">
        <p14:creationId xmlns:p14="http://schemas.microsoft.com/office/powerpoint/2010/main" val="3950843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xit" presetSubtype="0" fill="hold" nodeType="withEffect">
                                  <p:stCondLst>
                                    <p:cond delay="0"/>
                                  </p:stCondLst>
                                  <p:childTnLst>
                                    <p:animEffect transition="out" filter="fade">
                                      <p:cBhvr>
                                        <p:cTn id="9" dur="500"/>
                                        <p:tgtEl>
                                          <p:spTgt spid="8"/>
                                        </p:tgtEl>
                                      </p:cBhvr>
                                    </p:animEffect>
                                    <p:set>
                                      <p:cBhvr>
                                        <p:cTn id="10"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pic>
        <p:nvPicPr>
          <p:cNvPr id="12" name="Image 11" descr="Une image contenant texte, capture d’écran, Police, logiciel">
            <a:extLst>
              <a:ext uri="{FF2B5EF4-FFF2-40B4-BE49-F238E27FC236}">
                <a16:creationId xmlns:a16="http://schemas.microsoft.com/office/drawing/2014/main" id="{63B2E6B4-5CC4-0B27-320A-60EF6F74329F}"/>
              </a:ext>
            </a:extLst>
          </p:cNvPr>
          <p:cNvPicPr>
            <a:picLocks noChangeAspect="1"/>
          </p:cNvPicPr>
          <p:nvPr/>
        </p:nvPicPr>
        <p:blipFill>
          <a:blip r:embed="rId3"/>
          <a:stretch>
            <a:fillRect/>
          </a:stretch>
        </p:blipFill>
        <p:spPr>
          <a:xfrm>
            <a:off x="434307" y="990277"/>
            <a:ext cx="11059486" cy="5517617"/>
          </a:xfrm>
          <a:prstGeom prst="rect">
            <a:avLst/>
          </a:prstGeom>
        </p:spPr>
      </p:pic>
      <p:sp>
        <p:nvSpPr>
          <p:cNvPr id="2" name="Espace réservé du numéro de diapositive 1">
            <a:extLst>
              <a:ext uri="{FF2B5EF4-FFF2-40B4-BE49-F238E27FC236}">
                <a16:creationId xmlns:a16="http://schemas.microsoft.com/office/drawing/2014/main" id="{DD21915B-219F-2D9E-24BF-E452BC92BE92}"/>
              </a:ext>
            </a:extLst>
          </p:cNvPr>
          <p:cNvSpPr>
            <a:spLocks noGrp="1"/>
          </p:cNvSpPr>
          <p:nvPr>
            <p:ph type="sldNum" sz="quarter" idx="12"/>
          </p:nvPr>
        </p:nvSpPr>
        <p:spPr/>
        <p:txBody>
          <a:bodyPr/>
          <a:lstStyle/>
          <a:p>
            <a:fld id="{BD2C65D9-7694-1F47-B297-D1FBCA40C39F}" type="slidenum">
              <a:rPr lang="fr-FR" smtClean="0"/>
              <a:t>32</a:t>
            </a:fld>
            <a:endParaRPr lang="fr-FR"/>
          </a:p>
        </p:txBody>
      </p:sp>
      <p:sp>
        <p:nvSpPr>
          <p:cNvPr id="3" name="ZoneTexte 2">
            <a:extLst>
              <a:ext uri="{FF2B5EF4-FFF2-40B4-BE49-F238E27FC236}">
                <a16:creationId xmlns:a16="http://schemas.microsoft.com/office/drawing/2014/main" id="{7006C939-1D00-2DC9-CAF9-89F1D237ECA3}"/>
              </a:ext>
            </a:extLst>
          </p:cNvPr>
          <p:cNvSpPr txBox="1"/>
          <p:nvPr/>
        </p:nvSpPr>
        <p:spPr>
          <a:xfrm>
            <a:off x="5560827" y="438410"/>
            <a:ext cx="6513183" cy="369332"/>
          </a:xfrm>
          <a:prstGeom prst="rect">
            <a:avLst/>
          </a:prstGeom>
          <a:noFill/>
        </p:spPr>
        <p:txBody>
          <a:bodyPr wrap="square" rtlCol="0">
            <a:spAutoFit/>
          </a:bodyPr>
          <a:lstStyle/>
          <a:p>
            <a:r>
              <a:rPr lang="fr-FR" dirty="0">
                <a:solidFill>
                  <a:srgbClr val="368C83"/>
                </a:solidFill>
                <a:latin typeface="Montserrat Medium" pitchFamily="2" charset="77"/>
              </a:rPr>
              <a:t>Messages – Controller : Affichage des messages (suite)</a:t>
            </a:r>
          </a:p>
        </p:txBody>
      </p:sp>
      <p:pic>
        <p:nvPicPr>
          <p:cNvPr id="5" name="Image 4" descr="Une image contenant Rectangle, capture d’écran, Caractère coloré, carré">
            <a:extLst>
              <a:ext uri="{FF2B5EF4-FFF2-40B4-BE49-F238E27FC236}">
                <a16:creationId xmlns:a16="http://schemas.microsoft.com/office/drawing/2014/main" id="{F120C2E1-1356-8153-33BA-FB0B00CEA864}"/>
              </a:ext>
            </a:extLst>
          </p:cNvPr>
          <p:cNvPicPr>
            <a:picLocks noChangeAspect="1"/>
          </p:cNvPicPr>
          <p:nvPr/>
        </p:nvPicPr>
        <p:blipFill>
          <a:blip r:embed="rId4"/>
          <a:stretch>
            <a:fillRect/>
          </a:stretch>
        </p:blipFill>
        <p:spPr>
          <a:xfrm>
            <a:off x="-12979" y="-15910"/>
            <a:ext cx="5022724" cy="892014"/>
          </a:xfrm>
          <a:prstGeom prst="rect">
            <a:avLst/>
          </a:prstGeom>
        </p:spPr>
      </p:pic>
      <p:pic>
        <p:nvPicPr>
          <p:cNvPr id="6" name="Image 5" descr="Une image contenant Graphique, capture d’écran, Bleu électrique, symbole&#10;&#10;Description générée automatiquement">
            <a:extLst>
              <a:ext uri="{FF2B5EF4-FFF2-40B4-BE49-F238E27FC236}">
                <a16:creationId xmlns:a16="http://schemas.microsoft.com/office/drawing/2014/main" id="{84D2C8D3-DF2F-E756-2EEC-87A3964F6F18}"/>
              </a:ext>
            </a:extLst>
          </p:cNvPr>
          <p:cNvPicPr>
            <a:picLocks noChangeAspect="1"/>
          </p:cNvPicPr>
          <p:nvPr/>
        </p:nvPicPr>
        <p:blipFill>
          <a:blip r:embed="rId5"/>
          <a:stretch>
            <a:fillRect/>
          </a:stretch>
        </p:blipFill>
        <p:spPr>
          <a:xfrm>
            <a:off x="117989" y="29901"/>
            <a:ext cx="766914" cy="766914"/>
          </a:xfrm>
          <a:prstGeom prst="rect">
            <a:avLst/>
          </a:prstGeom>
          <a:effectLst>
            <a:outerShdw blurRad="50800" dist="38100" dir="2700000" algn="tl" rotWithShape="0">
              <a:prstClr val="black">
                <a:alpha val="40000"/>
              </a:prstClr>
            </a:outerShdw>
          </a:effectLst>
        </p:spPr>
      </p:pic>
      <p:pic>
        <p:nvPicPr>
          <p:cNvPr id="10" name="Image 9" descr="Une image contenant texte, capture d’écran, logiciel, Police">
            <a:extLst>
              <a:ext uri="{FF2B5EF4-FFF2-40B4-BE49-F238E27FC236}">
                <a16:creationId xmlns:a16="http://schemas.microsoft.com/office/drawing/2014/main" id="{A0C559D3-DF47-9321-51EA-599F3AEBC89C}"/>
              </a:ext>
            </a:extLst>
          </p:cNvPr>
          <p:cNvPicPr>
            <a:picLocks noChangeAspect="1"/>
          </p:cNvPicPr>
          <p:nvPr/>
        </p:nvPicPr>
        <p:blipFill>
          <a:blip r:embed="rId6"/>
          <a:stretch>
            <a:fillRect/>
          </a:stretch>
        </p:blipFill>
        <p:spPr>
          <a:xfrm>
            <a:off x="434307" y="2187059"/>
            <a:ext cx="11415366" cy="3334112"/>
          </a:xfrm>
          <a:prstGeom prst="rect">
            <a:avLst/>
          </a:prstGeom>
        </p:spPr>
      </p:pic>
    </p:spTree>
    <p:extLst>
      <p:ext uri="{BB962C8B-B14F-4D97-AF65-F5344CB8AC3E}">
        <p14:creationId xmlns:p14="http://schemas.microsoft.com/office/powerpoint/2010/main" val="33545523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xit" presetSubtype="0" fill="hold" nodeType="withEffect">
                                  <p:stCondLst>
                                    <p:cond delay="0"/>
                                  </p:stCondLst>
                                  <p:childTnLst>
                                    <p:animEffect transition="out" filter="fade">
                                      <p:cBhvr>
                                        <p:cTn id="9" dur="500"/>
                                        <p:tgtEl>
                                          <p:spTgt spid="10"/>
                                        </p:tgtEl>
                                      </p:cBhvr>
                                    </p:animEffect>
                                    <p:set>
                                      <p:cBhvr>
                                        <p:cTn id="10"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33</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6317508" cy="369332"/>
          </a:xfrm>
          <a:prstGeom prst="rect">
            <a:avLst/>
          </a:prstGeom>
          <a:noFill/>
        </p:spPr>
        <p:txBody>
          <a:bodyPr wrap="square" rtlCol="0">
            <a:spAutoFit/>
          </a:bodyPr>
          <a:lstStyle/>
          <a:p>
            <a:r>
              <a:rPr lang="fr-FR" dirty="0">
                <a:solidFill>
                  <a:srgbClr val="368C83"/>
                </a:solidFill>
                <a:latin typeface="Montserrat Medium" pitchFamily="2" charset="77"/>
              </a:rPr>
              <a:t>Messages – Controller : Répondre à un message</a:t>
            </a: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3"/>
          <a:stretch>
            <a:fillRect/>
          </a:stretch>
        </p:blipFill>
        <p:spPr>
          <a:xfrm>
            <a:off x="7169276" y="0"/>
            <a:ext cx="5022724" cy="894458"/>
          </a:xfrm>
          <a:prstGeom prst="rect">
            <a:avLst/>
          </a:prstGeom>
        </p:spPr>
      </p:pic>
      <p:pic>
        <p:nvPicPr>
          <p:cNvPr id="4" name="Image 3" descr="Une image contenant Graphique, capture d’écran, Bleu électrique, symbole&#10;&#10;Description générée automatiquement">
            <a:extLst>
              <a:ext uri="{FF2B5EF4-FFF2-40B4-BE49-F238E27FC236}">
                <a16:creationId xmlns:a16="http://schemas.microsoft.com/office/drawing/2014/main" id="{CF1348D0-0434-68D1-2392-1B54BDABC093}"/>
              </a:ext>
            </a:extLst>
          </p:cNvPr>
          <p:cNvPicPr>
            <a:picLocks noChangeAspect="1"/>
          </p:cNvPicPr>
          <p:nvPr/>
        </p:nvPicPr>
        <p:blipFill>
          <a:blip r:embed="rId4"/>
          <a:stretch>
            <a:fillRect/>
          </a:stretch>
        </p:blipFill>
        <p:spPr>
          <a:xfrm>
            <a:off x="10999202" y="29901"/>
            <a:ext cx="766914" cy="766914"/>
          </a:xfrm>
          <a:prstGeom prst="rect">
            <a:avLst/>
          </a:prstGeom>
          <a:effectLst>
            <a:outerShdw blurRad="50800" dist="38100" dir="2700000" algn="tl" rotWithShape="0">
              <a:prstClr val="black">
                <a:alpha val="40000"/>
              </a:prstClr>
            </a:outerShdw>
          </a:effectLst>
        </p:spPr>
      </p:pic>
      <p:pic>
        <p:nvPicPr>
          <p:cNvPr id="17" name="Image 16" descr="Une image contenant texte, capture d’écran, Police, logiciel">
            <a:extLst>
              <a:ext uri="{FF2B5EF4-FFF2-40B4-BE49-F238E27FC236}">
                <a16:creationId xmlns:a16="http://schemas.microsoft.com/office/drawing/2014/main" id="{3B9113E9-95AA-3A5D-50E0-11B43A0D00E1}"/>
              </a:ext>
            </a:extLst>
          </p:cNvPr>
          <p:cNvPicPr>
            <a:picLocks noChangeAspect="1"/>
          </p:cNvPicPr>
          <p:nvPr/>
        </p:nvPicPr>
        <p:blipFill>
          <a:blip r:embed="rId5"/>
          <a:stretch>
            <a:fillRect/>
          </a:stretch>
        </p:blipFill>
        <p:spPr>
          <a:xfrm>
            <a:off x="849690" y="895589"/>
            <a:ext cx="10025944" cy="3763585"/>
          </a:xfrm>
          <a:prstGeom prst="rect">
            <a:avLst/>
          </a:prstGeom>
        </p:spPr>
      </p:pic>
      <p:pic>
        <p:nvPicPr>
          <p:cNvPr id="19" name="Image 18" descr="Une image contenant texte, capture d’écran, logiciel">
            <a:extLst>
              <a:ext uri="{FF2B5EF4-FFF2-40B4-BE49-F238E27FC236}">
                <a16:creationId xmlns:a16="http://schemas.microsoft.com/office/drawing/2014/main" id="{81829AB3-7183-436D-E82B-EB9D9B81A293}"/>
              </a:ext>
            </a:extLst>
          </p:cNvPr>
          <p:cNvPicPr>
            <a:picLocks noChangeAspect="1"/>
          </p:cNvPicPr>
          <p:nvPr/>
        </p:nvPicPr>
        <p:blipFill>
          <a:blip r:embed="rId6"/>
          <a:stretch>
            <a:fillRect/>
          </a:stretch>
        </p:blipFill>
        <p:spPr>
          <a:xfrm>
            <a:off x="849690" y="1199231"/>
            <a:ext cx="9124658" cy="4670956"/>
          </a:xfrm>
          <a:prstGeom prst="rect">
            <a:avLst/>
          </a:prstGeom>
        </p:spPr>
      </p:pic>
    </p:spTree>
    <p:extLst>
      <p:ext uri="{BB962C8B-B14F-4D97-AF65-F5344CB8AC3E}">
        <p14:creationId xmlns:p14="http://schemas.microsoft.com/office/powerpoint/2010/main" val="42770116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xit" presetSubtype="0" fill="hold" nodeType="withEffect">
                                  <p:stCondLst>
                                    <p:cond delay="0"/>
                                  </p:stCondLst>
                                  <p:childTnLst>
                                    <p:animEffect transition="out" filter="fade">
                                      <p:cBhvr>
                                        <p:cTn id="9" dur="500"/>
                                        <p:tgtEl>
                                          <p:spTgt spid="17"/>
                                        </p:tgtEl>
                                      </p:cBhvr>
                                    </p:animEffect>
                                    <p:set>
                                      <p:cBhvr>
                                        <p:cTn id="10"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41971B0-279B-02B9-AC7A-418F5FEFE350}"/>
              </a:ext>
            </a:extLst>
          </p:cNvPr>
          <p:cNvSpPr>
            <a:spLocks noGrp="1"/>
          </p:cNvSpPr>
          <p:nvPr>
            <p:ph type="sldNum" sz="quarter" idx="12"/>
          </p:nvPr>
        </p:nvSpPr>
        <p:spPr/>
        <p:txBody>
          <a:bodyPr/>
          <a:lstStyle/>
          <a:p>
            <a:fld id="{BD2C65D9-7694-1F47-B297-D1FBCA40C39F}" type="slidenum">
              <a:rPr lang="fr-FR" smtClean="0"/>
              <a:pPr/>
              <a:t>34</a:t>
            </a:fld>
            <a:endParaRPr lang="fr-FR" dirty="0"/>
          </a:p>
        </p:txBody>
      </p:sp>
      <p:sp>
        <p:nvSpPr>
          <p:cNvPr id="3" name="ZoneTexte 2">
            <a:extLst>
              <a:ext uri="{FF2B5EF4-FFF2-40B4-BE49-F238E27FC236}">
                <a16:creationId xmlns:a16="http://schemas.microsoft.com/office/drawing/2014/main" id="{9B13E7B7-97DD-96E0-93C3-B2312CE53CC8}"/>
              </a:ext>
            </a:extLst>
          </p:cNvPr>
          <p:cNvSpPr txBox="1"/>
          <p:nvPr/>
        </p:nvSpPr>
        <p:spPr>
          <a:xfrm>
            <a:off x="3187995" y="2644170"/>
            <a:ext cx="5860312" cy="1569660"/>
          </a:xfrm>
          <a:prstGeom prst="rect">
            <a:avLst/>
          </a:prstGeom>
          <a:noFill/>
        </p:spPr>
        <p:txBody>
          <a:bodyPr wrap="square" rtlCol="0">
            <a:spAutoFit/>
          </a:bodyPr>
          <a:lstStyle/>
          <a:p>
            <a:r>
              <a:rPr lang="fr-FR" sz="9600" dirty="0">
                <a:solidFill>
                  <a:srgbClr val="368C83"/>
                </a:solidFill>
                <a:latin typeface="Pacifico" panose="00000500000000000000" pitchFamily="2" charset="0"/>
              </a:rPr>
              <a:t>Conclusion</a:t>
            </a:r>
          </a:p>
        </p:txBody>
      </p:sp>
    </p:spTree>
    <p:extLst>
      <p:ext uri="{BB962C8B-B14F-4D97-AF65-F5344CB8AC3E}">
        <p14:creationId xmlns:p14="http://schemas.microsoft.com/office/powerpoint/2010/main" val="16664914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41971B0-279B-02B9-AC7A-418F5FEFE350}"/>
              </a:ext>
            </a:extLst>
          </p:cNvPr>
          <p:cNvSpPr>
            <a:spLocks noGrp="1"/>
          </p:cNvSpPr>
          <p:nvPr>
            <p:ph type="sldNum" sz="quarter" idx="12"/>
          </p:nvPr>
        </p:nvSpPr>
        <p:spPr/>
        <p:txBody>
          <a:bodyPr/>
          <a:lstStyle/>
          <a:p>
            <a:fld id="{BD2C65D9-7694-1F47-B297-D1FBCA40C39F}" type="slidenum">
              <a:rPr lang="fr-FR" smtClean="0"/>
              <a:pPr/>
              <a:t>35</a:t>
            </a:fld>
            <a:endParaRPr lang="fr-FR" dirty="0"/>
          </a:p>
        </p:txBody>
      </p:sp>
      <p:sp>
        <p:nvSpPr>
          <p:cNvPr id="3" name="ZoneTexte 2">
            <a:extLst>
              <a:ext uri="{FF2B5EF4-FFF2-40B4-BE49-F238E27FC236}">
                <a16:creationId xmlns:a16="http://schemas.microsoft.com/office/drawing/2014/main" id="{9B13E7B7-97DD-96E0-93C3-B2312CE53CC8}"/>
              </a:ext>
            </a:extLst>
          </p:cNvPr>
          <p:cNvSpPr txBox="1"/>
          <p:nvPr/>
        </p:nvSpPr>
        <p:spPr>
          <a:xfrm>
            <a:off x="3590260" y="2644170"/>
            <a:ext cx="4299098" cy="1569660"/>
          </a:xfrm>
          <a:prstGeom prst="rect">
            <a:avLst/>
          </a:prstGeom>
          <a:noFill/>
        </p:spPr>
        <p:txBody>
          <a:bodyPr wrap="square" rtlCol="0">
            <a:spAutoFit/>
          </a:bodyPr>
          <a:lstStyle/>
          <a:p>
            <a:r>
              <a:rPr lang="fr-FR" sz="9600" dirty="0">
                <a:solidFill>
                  <a:srgbClr val="368C83"/>
                </a:solidFill>
                <a:latin typeface="Pacifico" panose="00000500000000000000" pitchFamily="2" charset="0"/>
              </a:rPr>
              <a:t>Merci !</a:t>
            </a:r>
          </a:p>
        </p:txBody>
      </p:sp>
    </p:spTree>
    <p:extLst>
      <p:ext uri="{BB962C8B-B14F-4D97-AF65-F5344CB8AC3E}">
        <p14:creationId xmlns:p14="http://schemas.microsoft.com/office/powerpoint/2010/main" val="3944014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4</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3674404" cy="369332"/>
          </a:xfrm>
          <a:prstGeom prst="rect">
            <a:avLst/>
          </a:prstGeom>
          <a:noFill/>
        </p:spPr>
        <p:txBody>
          <a:bodyPr wrap="none" rtlCol="0">
            <a:spAutoFit/>
          </a:bodyPr>
          <a:lstStyle/>
          <a:p>
            <a:r>
              <a:rPr lang="fr-FR" dirty="0" err="1">
                <a:solidFill>
                  <a:srgbClr val="368C83"/>
                </a:solidFill>
                <a:latin typeface="Montserrat Medium" pitchFamily="2" charset="77"/>
              </a:rPr>
              <a:t>Technical</a:t>
            </a:r>
            <a:r>
              <a:rPr lang="fr-FR" dirty="0">
                <a:solidFill>
                  <a:srgbClr val="368C83"/>
                </a:solidFill>
                <a:latin typeface="Montserrat Medium" pitchFamily="2" charset="77"/>
              </a:rPr>
              <a:t> </a:t>
            </a:r>
            <a:r>
              <a:rPr lang="fr-FR" dirty="0" err="1">
                <a:solidFill>
                  <a:srgbClr val="368C83"/>
                </a:solidFill>
                <a:latin typeface="Montserrat Medium" pitchFamily="2" charset="77"/>
              </a:rPr>
              <a:t>needs</a:t>
            </a:r>
            <a:r>
              <a:rPr lang="fr-FR" dirty="0">
                <a:solidFill>
                  <a:srgbClr val="368C83"/>
                </a:solidFill>
                <a:latin typeface="Montserrat Medium" pitchFamily="2" charset="77"/>
              </a:rPr>
              <a:t> &amp; </a:t>
            </a:r>
            <a:r>
              <a:rPr lang="fr-FR" dirty="0" err="1">
                <a:solidFill>
                  <a:srgbClr val="368C83"/>
                </a:solidFill>
                <a:latin typeface="Montserrat Medium" pitchFamily="2" charset="77"/>
              </a:rPr>
              <a:t>constraints</a:t>
            </a:r>
            <a:endParaRPr lang="fr-FR" dirty="0">
              <a:solidFill>
                <a:srgbClr val="368C83"/>
              </a:solidFill>
              <a:latin typeface="Montserrat Medium" pitchFamily="2" charset="77"/>
            </a:endParaRPr>
          </a:p>
        </p:txBody>
      </p:sp>
      <p:pic>
        <p:nvPicPr>
          <p:cNvPr id="7" name="Image 6">
            <a:extLst>
              <a:ext uri="{FF2B5EF4-FFF2-40B4-BE49-F238E27FC236}">
                <a16:creationId xmlns:a16="http://schemas.microsoft.com/office/drawing/2014/main" id="{A73B57B6-4C46-256C-4A6C-F787EB9D0A64}"/>
              </a:ext>
            </a:extLst>
          </p:cNvPr>
          <p:cNvPicPr>
            <a:picLocks noChangeAspect="1"/>
          </p:cNvPicPr>
          <p:nvPr/>
        </p:nvPicPr>
        <p:blipFill>
          <a:blip r:embed="rId4"/>
          <a:stretch>
            <a:fillRect/>
          </a:stretch>
        </p:blipFill>
        <p:spPr>
          <a:xfrm>
            <a:off x="7987494" y="1156745"/>
            <a:ext cx="3263528" cy="2709268"/>
          </a:xfrm>
          <a:prstGeom prst="rect">
            <a:avLst/>
          </a:prstGeom>
        </p:spPr>
      </p:pic>
      <p:pic>
        <p:nvPicPr>
          <p:cNvPr id="9" name="Image 8">
            <a:extLst>
              <a:ext uri="{FF2B5EF4-FFF2-40B4-BE49-F238E27FC236}">
                <a16:creationId xmlns:a16="http://schemas.microsoft.com/office/drawing/2014/main" id="{29310CC9-76CC-DF63-DAF3-949861BB03F0}"/>
              </a:ext>
            </a:extLst>
          </p:cNvPr>
          <p:cNvPicPr>
            <a:picLocks noChangeAspect="1"/>
          </p:cNvPicPr>
          <p:nvPr/>
        </p:nvPicPr>
        <p:blipFill>
          <a:blip r:embed="rId5"/>
          <a:stretch>
            <a:fillRect/>
          </a:stretch>
        </p:blipFill>
        <p:spPr>
          <a:xfrm>
            <a:off x="6538625" y="2009261"/>
            <a:ext cx="3059632" cy="1849451"/>
          </a:xfrm>
          <a:prstGeom prst="rect">
            <a:avLst/>
          </a:prstGeom>
        </p:spPr>
      </p:pic>
      <p:pic>
        <p:nvPicPr>
          <p:cNvPr id="5" name="Image 4" descr="Une image contenant croquis, clipart, symbole, conception&#10;&#10;Description générée automatiquement">
            <a:extLst>
              <a:ext uri="{FF2B5EF4-FFF2-40B4-BE49-F238E27FC236}">
                <a16:creationId xmlns:a16="http://schemas.microsoft.com/office/drawing/2014/main" id="{46EC4E86-E282-DF97-C1BF-E59E49128504}"/>
              </a:ext>
            </a:extLst>
          </p:cNvPr>
          <p:cNvPicPr>
            <a:picLocks noChangeAspect="1"/>
          </p:cNvPicPr>
          <p:nvPr/>
        </p:nvPicPr>
        <p:blipFill>
          <a:blip r:embed="rId6"/>
          <a:stretch>
            <a:fillRect/>
          </a:stretch>
        </p:blipFill>
        <p:spPr>
          <a:xfrm>
            <a:off x="7350678" y="2125270"/>
            <a:ext cx="1410473" cy="1410473"/>
          </a:xfrm>
          <a:prstGeom prst="rect">
            <a:avLst/>
          </a:prstGeom>
        </p:spPr>
      </p:pic>
      <p:pic>
        <p:nvPicPr>
          <p:cNvPr id="15" name="Image 14">
            <a:extLst>
              <a:ext uri="{FF2B5EF4-FFF2-40B4-BE49-F238E27FC236}">
                <a16:creationId xmlns:a16="http://schemas.microsoft.com/office/drawing/2014/main" id="{14B71238-1082-0F87-8EE7-325CF4111576}"/>
              </a:ext>
            </a:extLst>
          </p:cNvPr>
          <p:cNvPicPr>
            <a:picLocks noChangeAspect="1"/>
          </p:cNvPicPr>
          <p:nvPr/>
        </p:nvPicPr>
        <p:blipFill>
          <a:blip r:embed="rId7"/>
          <a:stretch>
            <a:fillRect/>
          </a:stretch>
        </p:blipFill>
        <p:spPr>
          <a:xfrm>
            <a:off x="9887981" y="2549743"/>
            <a:ext cx="950725" cy="1308969"/>
          </a:xfrm>
          <a:prstGeom prst="rect">
            <a:avLst/>
          </a:prstGeom>
        </p:spPr>
      </p:pic>
      <p:pic>
        <p:nvPicPr>
          <p:cNvPr id="16" name="Image 15">
            <a:extLst>
              <a:ext uri="{FF2B5EF4-FFF2-40B4-BE49-F238E27FC236}">
                <a16:creationId xmlns:a16="http://schemas.microsoft.com/office/drawing/2014/main" id="{327CC569-9377-C7AA-37FE-5CDADF9E083A}"/>
              </a:ext>
            </a:extLst>
          </p:cNvPr>
          <p:cNvPicPr>
            <a:picLocks noChangeAspect="1"/>
          </p:cNvPicPr>
          <p:nvPr/>
        </p:nvPicPr>
        <p:blipFill>
          <a:blip r:embed="rId8"/>
          <a:stretch>
            <a:fillRect/>
          </a:stretch>
        </p:blipFill>
        <p:spPr>
          <a:xfrm>
            <a:off x="10539396" y="2938049"/>
            <a:ext cx="536634" cy="920663"/>
          </a:xfrm>
          <a:prstGeom prst="rect">
            <a:avLst/>
          </a:prstGeom>
        </p:spPr>
      </p:pic>
      <p:sp>
        <p:nvSpPr>
          <p:cNvPr id="17" name="ZoneTexte 16">
            <a:extLst>
              <a:ext uri="{FF2B5EF4-FFF2-40B4-BE49-F238E27FC236}">
                <a16:creationId xmlns:a16="http://schemas.microsoft.com/office/drawing/2014/main" id="{3152C117-C682-3586-BB4C-5389F43BEFA7}"/>
              </a:ext>
            </a:extLst>
          </p:cNvPr>
          <p:cNvSpPr txBox="1"/>
          <p:nvPr/>
        </p:nvSpPr>
        <p:spPr>
          <a:xfrm>
            <a:off x="509045" y="1790692"/>
            <a:ext cx="4224318" cy="769441"/>
          </a:xfrm>
          <a:prstGeom prst="rect">
            <a:avLst/>
          </a:prstGeom>
          <a:noFill/>
        </p:spPr>
        <p:txBody>
          <a:bodyPr wrap="square" rtlCol="0">
            <a:spAutoFit/>
          </a:bodyPr>
          <a:lstStyle/>
          <a:p>
            <a:r>
              <a:rPr lang="fr-FR" sz="4400" dirty="0" err="1">
                <a:latin typeface="Montserrat Medium" pitchFamily="2" charset="77"/>
              </a:rPr>
              <a:t>Website</a:t>
            </a:r>
            <a:endParaRPr lang="fr-FR" sz="4400" dirty="0">
              <a:latin typeface="Montserrat Medium" pitchFamily="2" charset="77"/>
            </a:endParaRPr>
          </a:p>
        </p:txBody>
      </p:sp>
      <p:sp>
        <p:nvSpPr>
          <p:cNvPr id="20" name="ZoneTexte 19">
            <a:extLst>
              <a:ext uri="{FF2B5EF4-FFF2-40B4-BE49-F238E27FC236}">
                <a16:creationId xmlns:a16="http://schemas.microsoft.com/office/drawing/2014/main" id="{BFE117A3-9B2E-4340-B934-97B6AA9A3B6C}"/>
              </a:ext>
            </a:extLst>
          </p:cNvPr>
          <p:cNvSpPr txBox="1"/>
          <p:nvPr/>
        </p:nvSpPr>
        <p:spPr>
          <a:xfrm>
            <a:off x="600876" y="4120396"/>
            <a:ext cx="3166251" cy="769441"/>
          </a:xfrm>
          <a:prstGeom prst="rect">
            <a:avLst/>
          </a:prstGeom>
          <a:noFill/>
        </p:spPr>
        <p:txBody>
          <a:bodyPr wrap="square" rtlCol="0">
            <a:spAutoFit/>
          </a:bodyPr>
          <a:lstStyle/>
          <a:p>
            <a:r>
              <a:rPr lang="fr-FR" sz="4400" dirty="0" err="1">
                <a:latin typeface="Montserrat Medium" pitchFamily="2" charset="77"/>
              </a:rPr>
              <a:t>Inform</a:t>
            </a:r>
            <a:endParaRPr lang="fr-FR" sz="4400" dirty="0">
              <a:latin typeface="Montserrat Medium" pitchFamily="2" charset="77"/>
            </a:endParaRPr>
          </a:p>
        </p:txBody>
      </p:sp>
      <p:sp>
        <p:nvSpPr>
          <p:cNvPr id="21" name="ZoneTexte 20">
            <a:extLst>
              <a:ext uri="{FF2B5EF4-FFF2-40B4-BE49-F238E27FC236}">
                <a16:creationId xmlns:a16="http://schemas.microsoft.com/office/drawing/2014/main" id="{8CBCE1CB-74FA-291F-E17D-3D90AF1CD3D8}"/>
              </a:ext>
            </a:extLst>
          </p:cNvPr>
          <p:cNvSpPr txBox="1"/>
          <p:nvPr/>
        </p:nvSpPr>
        <p:spPr>
          <a:xfrm>
            <a:off x="2988478" y="3388415"/>
            <a:ext cx="2162772" cy="646331"/>
          </a:xfrm>
          <a:prstGeom prst="rect">
            <a:avLst/>
          </a:prstGeom>
          <a:noFill/>
        </p:spPr>
        <p:txBody>
          <a:bodyPr wrap="square" rtlCol="0">
            <a:spAutoFit/>
          </a:bodyPr>
          <a:lstStyle/>
          <a:p>
            <a:r>
              <a:rPr lang="fr-FR" sz="3600" dirty="0" err="1">
                <a:latin typeface="Montserrat Medium" pitchFamily="2" charset="77"/>
              </a:rPr>
              <a:t>Discuss</a:t>
            </a:r>
            <a:endParaRPr lang="fr-FR" sz="3600" dirty="0">
              <a:latin typeface="Montserrat Medium" pitchFamily="2" charset="77"/>
            </a:endParaRPr>
          </a:p>
        </p:txBody>
      </p:sp>
      <p:sp>
        <p:nvSpPr>
          <p:cNvPr id="22" name="ZoneTexte 21">
            <a:extLst>
              <a:ext uri="{FF2B5EF4-FFF2-40B4-BE49-F238E27FC236}">
                <a16:creationId xmlns:a16="http://schemas.microsoft.com/office/drawing/2014/main" id="{50A2AE57-0FC5-4588-2DD5-8773570D6447}"/>
              </a:ext>
            </a:extLst>
          </p:cNvPr>
          <p:cNvSpPr txBox="1"/>
          <p:nvPr/>
        </p:nvSpPr>
        <p:spPr>
          <a:xfrm>
            <a:off x="940978" y="2790965"/>
            <a:ext cx="1883849" cy="830997"/>
          </a:xfrm>
          <a:prstGeom prst="rect">
            <a:avLst/>
          </a:prstGeom>
          <a:noFill/>
        </p:spPr>
        <p:txBody>
          <a:bodyPr wrap="none" rtlCol="0">
            <a:spAutoFit/>
          </a:bodyPr>
          <a:lstStyle/>
          <a:p>
            <a:r>
              <a:rPr lang="fr-FR" sz="4800" dirty="0">
                <a:latin typeface="Montserrat Medium" pitchFamily="2" charset="77"/>
              </a:rPr>
              <a:t>Actor</a:t>
            </a:r>
          </a:p>
        </p:txBody>
      </p:sp>
      <p:sp>
        <p:nvSpPr>
          <p:cNvPr id="23" name="ZoneTexte 22">
            <a:extLst>
              <a:ext uri="{FF2B5EF4-FFF2-40B4-BE49-F238E27FC236}">
                <a16:creationId xmlns:a16="http://schemas.microsoft.com/office/drawing/2014/main" id="{511959D1-EB1F-126B-81E2-B8E20F8455B6}"/>
              </a:ext>
            </a:extLst>
          </p:cNvPr>
          <p:cNvSpPr txBox="1"/>
          <p:nvPr/>
        </p:nvSpPr>
        <p:spPr>
          <a:xfrm>
            <a:off x="6082748" y="3923146"/>
            <a:ext cx="2688557" cy="369332"/>
          </a:xfrm>
          <a:prstGeom prst="rect">
            <a:avLst/>
          </a:prstGeom>
          <a:noFill/>
        </p:spPr>
        <p:txBody>
          <a:bodyPr wrap="none" rtlCol="0">
            <a:spAutoFit/>
          </a:bodyPr>
          <a:lstStyle/>
          <a:p>
            <a:r>
              <a:rPr lang="fr-FR" dirty="0" err="1"/>
              <a:t>Technology</a:t>
            </a:r>
            <a:r>
              <a:rPr lang="fr-FR" dirty="0"/>
              <a:t> </a:t>
            </a:r>
            <a:r>
              <a:rPr lang="fr-FR" dirty="0" err="1"/>
              <a:t>used</a:t>
            </a:r>
            <a:r>
              <a:rPr lang="fr-FR" dirty="0"/>
              <a:t> (scalable)</a:t>
            </a:r>
          </a:p>
        </p:txBody>
      </p:sp>
      <p:pic>
        <p:nvPicPr>
          <p:cNvPr id="8" name="Image 7" descr="Une image contenant Graphique, rouge, orange, conception&#10;&#10;Description générée automatiquement">
            <a:extLst>
              <a:ext uri="{FF2B5EF4-FFF2-40B4-BE49-F238E27FC236}">
                <a16:creationId xmlns:a16="http://schemas.microsoft.com/office/drawing/2014/main" id="{0A39065D-0781-7F45-C199-8EB476CE3F99}"/>
              </a:ext>
            </a:extLst>
          </p:cNvPr>
          <p:cNvPicPr>
            <a:picLocks noChangeAspect="1"/>
          </p:cNvPicPr>
          <p:nvPr/>
        </p:nvPicPr>
        <p:blipFill>
          <a:blip r:embed="rId9"/>
          <a:stretch>
            <a:fillRect/>
          </a:stretch>
        </p:blipFill>
        <p:spPr>
          <a:xfrm>
            <a:off x="6018063" y="4301648"/>
            <a:ext cx="960250" cy="960250"/>
          </a:xfrm>
          <a:prstGeom prst="rect">
            <a:avLst/>
          </a:prstGeom>
        </p:spPr>
      </p:pic>
      <p:pic>
        <p:nvPicPr>
          <p:cNvPr id="11" name="Image 10" descr="Une image contenant capture d’écran, Graphique, logo, symbole&#10;&#10;Description générée automatiquement">
            <a:extLst>
              <a:ext uri="{FF2B5EF4-FFF2-40B4-BE49-F238E27FC236}">
                <a16:creationId xmlns:a16="http://schemas.microsoft.com/office/drawing/2014/main" id="{06BA1287-7B3C-081F-C91E-6C6E3C541BE6}"/>
              </a:ext>
            </a:extLst>
          </p:cNvPr>
          <p:cNvPicPr>
            <a:picLocks noChangeAspect="1"/>
          </p:cNvPicPr>
          <p:nvPr/>
        </p:nvPicPr>
        <p:blipFill>
          <a:blip r:embed="rId10"/>
          <a:stretch>
            <a:fillRect/>
          </a:stretch>
        </p:blipFill>
        <p:spPr>
          <a:xfrm>
            <a:off x="7414741" y="4283871"/>
            <a:ext cx="1009480" cy="1009480"/>
          </a:xfrm>
          <a:prstGeom prst="rect">
            <a:avLst/>
          </a:prstGeom>
        </p:spPr>
      </p:pic>
      <p:pic>
        <p:nvPicPr>
          <p:cNvPr id="13" name="Image 12" descr="Une image contenant jaune, symbole, Rectangle, Graphique&#10;&#10;Description générée automatiquement">
            <a:extLst>
              <a:ext uri="{FF2B5EF4-FFF2-40B4-BE49-F238E27FC236}">
                <a16:creationId xmlns:a16="http://schemas.microsoft.com/office/drawing/2014/main" id="{E8797AF8-5588-B73C-1CC2-D57D5C0B7DFF}"/>
              </a:ext>
            </a:extLst>
          </p:cNvPr>
          <p:cNvPicPr>
            <a:picLocks noChangeAspect="1"/>
          </p:cNvPicPr>
          <p:nvPr/>
        </p:nvPicPr>
        <p:blipFill>
          <a:blip r:embed="rId11"/>
          <a:stretch>
            <a:fillRect/>
          </a:stretch>
        </p:blipFill>
        <p:spPr>
          <a:xfrm>
            <a:off x="8893307" y="4316138"/>
            <a:ext cx="960250" cy="960250"/>
          </a:xfrm>
          <a:prstGeom prst="rect">
            <a:avLst/>
          </a:prstGeom>
        </p:spPr>
      </p:pic>
      <p:pic>
        <p:nvPicPr>
          <p:cNvPr id="18" name="Image 17" descr="Une image contenant Graphique, graphisme, Police, logo&#10;&#10;Description générée automatiquement">
            <a:extLst>
              <a:ext uri="{FF2B5EF4-FFF2-40B4-BE49-F238E27FC236}">
                <a16:creationId xmlns:a16="http://schemas.microsoft.com/office/drawing/2014/main" id="{3BC67D51-4ACD-5719-5F78-7345FEA686BC}"/>
              </a:ext>
            </a:extLst>
          </p:cNvPr>
          <p:cNvPicPr>
            <a:picLocks noChangeAspect="1"/>
          </p:cNvPicPr>
          <p:nvPr/>
        </p:nvPicPr>
        <p:blipFill>
          <a:blip r:embed="rId12"/>
          <a:stretch>
            <a:fillRect/>
          </a:stretch>
        </p:blipFill>
        <p:spPr>
          <a:xfrm>
            <a:off x="5960940" y="5113237"/>
            <a:ext cx="1158049" cy="1158049"/>
          </a:xfrm>
          <a:prstGeom prst="rect">
            <a:avLst/>
          </a:prstGeom>
        </p:spPr>
      </p:pic>
      <p:pic>
        <p:nvPicPr>
          <p:cNvPr id="24" name="Image 23" descr="Une image contenant logo, Police, symbole, cercle&#10;&#10;Description générée automatiquement">
            <a:extLst>
              <a:ext uri="{FF2B5EF4-FFF2-40B4-BE49-F238E27FC236}">
                <a16:creationId xmlns:a16="http://schemas.microsoft.com/office/drawing/2014/main" id="{C4B1813A-E2E1-430C-7693-77DEDD4CB123}"/>
              </a:ext>
            </a:extLst>
          </p:cNvPr>
          <p:cNvPicPr>
            <a:picLocks noChangeAspect="1"/>
          </p:cNvPicPr>
          <p:nvPr/>
        </p:nvPicPr>
        <p:blipFill>
          <a:blip r:embed="rId13"/>
          <a:stretch>
            <a:fillRect/>
          </a:stretch>
        </p:blipFill>
        <p:spPr>
          <a:xfrm>
            <a:off x="7400423" y="5397056"/>
            <a:ext cx="1156031" cy="612335"/>
          </a:xfrm>
          <a:prstGeom prst="rect">
            <a:avLst/>
          </a:prstGeom>
        </p:spPr>
      </p:pic>
      <p:pic>
        <p:nvPicPr>
          <p:cNvPr id="12" name="Image 11" descr="Une image contenant logo, symbole, Bleu électrique, Police&#10;&#10;Description générée automatiquement">
            <a:extLst>
              <a:ext uri="{FF2B5EF4-FFF2-40B4-BE49-F238E27FC236}">
                <a16:creationId xmlns:a16="http://schemas.microsoft.com/office/drawing/2014/main" id="{460F5D86-106D-4101-75A7-9F327A66C6D2}"/>
              </a:ext>
            </a:extLst>
          </p:cNvPr>
          <p:cNvPicPr>
            <a:picLocks noChangeAspect="1"/>
          </p:cNvPicPr>
          <p:nvPr/>
        </p:nvPicPr>
        <p:blipFill>
          <a:blip r:embed="rId14"/>
          <a:stretch>
            <a:fillRect/>
          </a:stretch>
        </p:blipFill>
        <p:spPr>
          <a:xfrm>
            <a:off x="10229479" y="4348037"/>
            <a:ext cx="1009480" cy="1009478"/>
          </a:xfrm>
          <a:prstGeom prst="rect">
            <a:avLst/>
          </a:prstGeom>
        </p:spPr>
      </p:pic>
      <p:pic>
        <p:nvPicPr>
          <p:cNvPr id="19" name="Image 18" descr="Une image contenant Police, logo, Graphique, blanc&#10;&#10;Description générée automatiquement">
            <a:extLst>
              <a:ext uri="{FF2B5EF4-FFF2-40B4-BE49-F238E27FC236}">
                <a16:creationId xmlns:a16="http://schemas.microsoft.com/office/drawing/2014/main" id="{5E0D4F5E-C10D-BB06-30F3-D7A2712FB84B}"/>
              </a:ext>
            </a:extLst>
          </p:cNvPr>
          <p:cNvPicPr>
            <a:picLocks noChangeAspect="1"/>
          </p:cNvPicPr>
          <p:nvPr/>
        </p:nvPicPr>
        <p:blipFill>
          <a:blip r:embed="rId15"/>
          <a:stretch>
            <a:fillRect/>
          </a:stretch>
        </p:blipFill>
        <p:spPr>
          <a:xfrm>
            <a:off x="9853557" y="5247472"/>
            <a:ext cx="1339997" cy="891707"/>
          </a:xfrm>
          <a:prstGeom prst="rect">
            <a:avLst/>
          </a:prstGeom>
        </p:spPr>
      </p:pic>
      <p:pic>
        <p:nvPicPr>
          <p:cNvPr id="4" name="Image 3" descr="Une image contenant Rectangle, capture d’écran, Caractère coloré, carré">
            <a:extLst>
              <a:ext uri="{FF2B5EF4-FFF2-40B4-BE49-F238E27FC236}">
                <a16:creationId xmlns:a16="http://schemas.microsoft.com/office/drawing/2014/main" id="{F5F1BA02-67AB-94E7-9D08-68D487700278}"/>
              </a:ext>
            </a:extLst>
          </p:cNvPr>
          <p:cNvPicPr>
            <a:picLocks noChangeAspect="1"/>
          </p:cNvPicPr>
          <p:nvPr/>
        </p:nvPicPr>
        <p:blipFill>
          <a:blip r:embed="rId16"/>
          <a:stretch>
            <a:fillRect/>
          </a:stretch>
        </p:blipFill>
        <p:spPr>
          <a:xfrm>
            <a:off x="-12979" y="-15910"/>
            <a:ext cx="5022724" cy="892014"/>
          </a:xfrm>
          <a:prstGeom prst="rect">
            <a:avLst/>
          </a:prstGeom>
        </p:spPr>
      </p:pic>
    </p:spTree>
    <p:extLst>
      <p:ext uri="{BB962C8B-B14F-4D97-AF65-F5344CB8AC3E}">
        <p14:creationId xmlns:p14="http://schemas.microsoft.com/office/powerpoint/2010/main" val="25485584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par>
                          <p:cTn id="32" fill="hold">
                            <p:stCondLst>
                              <p:cond delay="1000"/>
                            </p:stCondLst>
                            <p:childTnLst>
                              <p:par>
                                <p:cTn id="33" presetID="10" presetClass="entr" presetSubtype="0" fill="hold"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1500"/>
                            </p:stCondLst>
                            <p:childTnLst>
                              <p:par>
                                <p:cTn id="37" presetID="10" presetClass="entr" presetSubtype="0" fill="hold"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par>
                    <p:cTn id="40" fill="hold">
                      <p:stCondLst>
                        <p:cond delay="indefinite"/>
                      </p:stCondLst>
                      <p:childTnLst>
                        <p:par>
                          <p:cTn id="41" fill="hold">
                            <p:stCondLst>
                              <p:cond delay="0"/>
                            </p:stCondLst>
                            <p:childTnLst>
                              <p:par>
                                <p:cTn id="42" presetID="23" presetClass="entr" presetSubtype="16" fill="hold" nodeType="clickEffect">
                                  <p:stCondLst>
                                    <p:cond delay="0"/>
                                  </p:stCondLst>
                                  <p:childTnLst>
                                    <p:set>
                                      <p:cBhvr>
                                        <p:cTn id="43" dur="1" fill="hold">
                                          <p:stCondLst>
                                            <p:cond delay="0"/>
                                          </p:stCondLst>
                                        </p:cTn>
                                        <p:tgtEl>
                                          <p:spTgt spid="5"/>
                                        </p:tgtEl>
                                        <p:attrNameLst>
                                          <p:attrName>style.visibility</p:attrName>
                                        </p:attrNameLst>
                                      </p:cBhvr>
                                      <p:to>
                                        <p:strVal val="visible"/>
                                      </p:to>
                                    </p:set>
                                    <p:anim calcmode="lin" valueType="num">
                                      <p:cBhvr>
                                        <p:cTn id="44" dur="500" fill="hold"/>
                                        <p:tgtEl>
                                          <p:spTgt spid="5"/>
                                        </p:tgtEl>
                                        <p:attrNameLst>
                                          <p:attrName>ppt_w</p:attrName>
                                        </p:attrNameLst>
                                      </p:cBhvr>
                                      <p:tavLst>
                                        <p:tav tm="0">
                                          <p:val>
                                            <p:fltVal val="0"/>
                                          </p:val>
                                        </p:tav>
                                        <p:tav tm="100000">
                                          <p:val>
                                            <p:strVal val="#ppt_w"/>
                                          </p:val>
                                        </p:tav>
                                      </p:tavLst>
                                    </p:anim>
                                    <p:anim calcmode="lin" valueType="num">
                                      <p:cBhvr>
                                        <p:cTn id="45"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500"/>
                                        <p:tgtEl>
                                          <p:spTgt spid="23"/>
                                        </p:tgtEl>
                                      </p:cBhvr>
                                    </p:animEffect>
                                  </p:childTnLst>
                                </p:cTn>
                              </p:par>
                              <p:par>
                                <p:cTn id="51" presetID="10" presetClass="entr" presetSubtype="0" fill="hold" nodeType="with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childTnLst>
                          </p:cTn>
                        </p:par>
                        <p:par>
                          <p:cTn id="54" fill="hold">
                            <p:stCondLst>
                              <p:cond delay="500"/>
                            </p:stCondLst>
                            <p:childTnLst>
                              <p:par>
                                <p:cTn id="55" presetID="10" presetClass="entr" presetSubtype="0" fill="hold" nodeType="after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500"/>
                                        <p:tgtEl>
                                          <p:spTgt spid="11"/>
                                        </p:tgtEl>
                                      </p:cBhvr>
                                    </p:animEffect>
                                  </p:childTnLst>
                                </p:cTn>
                              </p:par>
                            </p:childTnLst>
                          </p:cTn>
                        </p:par>
                        <p:par>
                          <p:cTn id="58" fill="hold">
                            <p:stCondLst>
                              <p:cond delay="1000"/>
                            </p:stCondLst>
                            <p:childTnLst>
                              <p:par>
                                <p:cTn id="59" presetID="10" presetClass="entr" presetSubtype="0" fill="hold" nodeType="after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500"/>
                                        <p:tgtEl>
                                          <p:spTgt spid="13"/>
                                        </p:tgtEl>
                                      </p:cBhvr>
                                    </p:animEffect>
                                  </p:childTnLst>
                                </p:cTn>
                              </p:par>
                            </p:childTnLst>
                          </p:cTn>
                        </p:par>
                        <p:par>
                          <p:cTn id="62" fill="hold">
                            <p:stCondLst>
                              <p:cond delay="1500"/>
                            </p:stCondLst>
                            <p:childTnLst>
                              <p:par>
                                <p:cTn id="63" presetID="10" presetClass="entr" presetSubtype="0" fill="hold" nodeType="after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childTnLst>
                          </p:cTn>
                        </p:par>
                        <p:par>
                          <p:cTn id="66" fill="hold">
                            <p:stCondLst>
                              <p:cond delay="2000"/>
                            </p:stCondLst>
                            <p:childTnLst>
                              <p:par>
                                <p:cTn id="67" presetID="10" presetClass="entr" presetSubtype="0" fill="hold" nodeType="afterEffect">
                                  <p:stCondLst>
                                    <p:cond delay="0"/>
                                  </p:stCondLst>
                                  <p:childTnLst>
                                    <p:set>
                                      <p:cBhvr>
                                        <p:cTn id="68" dur="1" fill="hold">
                                          <p:stCondLst>
                                            <p:cond delay="0"/>
                                          </p:stCondLst>
                                        </p:cTn>
                                        <p:tgtEl>
                                          <p:spTgt spid="24"/>
                                        </p:tgtEl>
                                        <p:attrNameLst>
                                          <p:attrName>style.visibility</p:attrName>
                                        </p:attrNameLst>
                                      </p:cBhvr>
                                      <p:to>
                                        <p:strVal val="visible"/>
                                      </p:to>
                                    </p:set>
                                    <p:animEffect transition="in" filter="fade">
                                      <p:cBhvr>
                                        <p:cTn id="69" dur="500"/>
                                        <p:tgtEl>
                                          <p:spTgt spid="24"/>
                                        </p:tgtEl>
                                      </p:cBhvr>
                                    </p:animEffect>
                                  </p:childTnLst>
                                </p:cTn>
                              </p:par>
                            </p:childTnLst>
                          </p:cTn>
                        </p:par>
                        <p:par>
                          <p:cTn id="70" fill="hold">
                            <p:stCondLst>
                              <p:cond delay="2500"/>
                            </p:stCondLst>
                            <p:childTnLst>
                              <p:par>
                                <p:cTn id="71" presetID="10" presetClass="entr" presetSubtype="0" fill="hold" nodeType="afterEffect">
                                  <p:stCondLst>
                                    <p:cond delay="0"/>
                                  </p:stCondLst>
                                  <p:childTnLst>
                                    <p:set>
                                      <p:cBhvr>
                                        <p:cTn id="72" dur="1" fill="hold">
                                          <p:stCondLst>
                                            <p:cond delay="0"/>
                                          </p:stCondLst>
                                        </p:cTn>
                                        <p:tgtEl>
                                          <p:spTgt spid="12"/>
                                        </p:tgtEl>
                                        <p:attrNameLst>
                                          <p:attrName>style.visibility</p:attrName>
                                        </p:attrNameLst>
                                      </p:cBhvr>
                                      <p:to>
                                        <p:strVal val="visible"/>
                                      </p:to>
                                    </p:set>
                                    <p:animEffect transition="in" filter="fade">
                                      <p:cBhvr>
                                        <p:cTn id="73" dur="500"/>
                                        <p:tgtEl>
                                          <p:spTgt spid="12"/>
                                        </p:tgtEl>
                                      </p:cBhvr>
                                    </p:animEffect>
                                  </p:childTnLst>
                                </p:cTn>
                              </p:par>
                            </p:childTnLst>
                          </p:cTn>
                        </p:par>
                        <p:par>
                          <p:cTn id="74" fill="hold">
                            <p:stCondLst>
                              <p:cond delay="3000"/>
                            </p:stCondLst>
                            <p:childTnLst>
                              <p:par>
                                <p:cTn id="75" presetID="10" presetClass="entr" presetSubtype="0" fill="hold" nodeType="after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21" grpId="0"/>
      <p:bldP spid="22" grpId="0"/>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5</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1803699" cy="369332"/>
          </a:xfrm>
          <a:prstGeom prst="rect">
            <a:avLst/>
          </a:prstGeom>
          <a:noFill/>
        </p:spPr>
        <p:txBody>
          <a:bodyPr wrap="none" rtlCol="0">
            <a:spAutoFit/>
          </a:bodyPr>
          <a:lstStyle/>
          <a:p>
            <a:r>
              <a:rPr lang="fr-FR" dirty="0">
                <a:solidFill>
                  <a:srgbClr val="368C83"/>
                </a:solidFill>
                <a:latin typeface="Montserrat Medium" pitchFamily="2" charset="77"/>
              </a:rPr>
              <a:t>Arborescence</a:t>
            </a: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4"/>
          <a:stretch>
            <a:fillRect/>
          </a:stretch>
        </p:blipFill>
        <p:spPr>
          <a:xfrm>
            <a:off x="7169274" y="0"/>
            <a:ext cx="5022725" cy="894458"/>
          </a:xfrm>
          <a:prstGeom prst="rect">
            <a:avLst/>
          </a:prstGeom>
        </p:spPr>
      </p:pic>
      <p:pic>
        <p:nvPicPr>
          <p:cNvPr id="4" name="Image 3">
            <a:extLst>
              <a:ext uri="{FF2B5EF4-FFF2-40B4-BE49-F238E27FC236}">
                <a16:creationId xmlns:a16="http://schemas.microsoft.com/office/drawing/2014/main" id="{F5C85C2D-E2EE-0403-29DF-5D3979BE6B33}"/>
              </a:ext>
            </a:extLst>
          </p:cNvPr>
          <p:cNvPicPr>
            <a:picLocks noChangeAspect="1"/>
          </p:cNvPicPr>
          <p:nvPr/>
        </p:nvPicPr>
        <p:blipFill>
          <a:blip r:embed="rId5"/>
          <a:stretch>
            <a:fillRect/>
          </a:stretch>
        </p:blipFill>
        <p:spPr>
          <a:xfrm>
            <a:off x="11219304" y="258250"/>
            <a:ext cx="701799" cy="526349"/>
          </a:xfrm>
          <a:prstGeom prst="rect">
            <a:avLst/>
          </a:prstGeom>
          <a:ln>
            <a:noFill/>
          </a:ln>
          <a:effectLst>
            <a:outerShdw blurRad="190500" algn="tl" rotWithShape="0">
              <a:srgbClr val="000000">
                <a:alpha val="70000"/>
              </a:srgbClr>
            </a:outerShdw>
          </a:effectLst>
        </p:spPr>
      </p:pic>
      <p:pic>
        <p:nvPicPr>
          <p:cNvPr id="10" name="Image 9" descr="Une image contenant texte, capture d’écran, diagramme, Post-it">
            <a:extLst>
              <a:ext uri="{FF2B5EF4-FFF2-40B4-BE49-F238E27FC236}">
                <a16:creationId xmlns:a16="http://schemas.microsoft.com/office/drawing/2014/main" id="{CEC7B4B5-E326-A125-1039-DC062E416FB1}"/>
              </a:ext>
            </a:extLst>
          </p:cNvPr>
          <p:cNvPicPr>
            <a:picLocks noChangeAspect="1"/>
          </p:cNvPicPr>
          <p:nvPr/>
        </p:nvPicPr>
        <p:blipFill>
          <a:blip r:embed="rId6"/>
          <a:stretch>
            <a:fillRect/>
          </a:stretch>
        </p:blipFill>
        <p:spPr>
          <a:xfrm>
            <a:off x="0" y="1851485"/>
            <a:ext cx="12192000" cy="3155029"/>
          </a:xfrm>
          <a:prstGeom prst="rect">
            <a:avLst/>
          </a:prstGeom>
        </p:spPr>
      </p:pic>
    </p:spTree>
    <p:extLst>
      <p:ext uri="{BB962C8B-B14F-4D97-AF65-F5344CB8AC3E}">
        <p14:creationId xmlns:p14="http://schemas.microsoft.com/office/powerpoint/2010/main" val="68121164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6</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3092513" cy="369332"/>
          </a:xfrm>
          <a:prstGeom prst="rect">
            <a:avLst/>
          </a:prstGeom>
          <a:noFill/>
        </p:spPr>
        <p:txBody>
          <a:bodyPr wrap="none" rtlCol="0">
            <a:spAutoFit/>
          </a:bodyPr>
          <a:lstStyle/>
          <a:p>
            <a:r>
              <a:rPr lang="fr-FR" dirty="0">
                <a:solidFill>
                  <a:srgbClr val="368C83"/>
                </a:solidFill>
                <a:latin typeface="Montserrat Medium" pitchFamily="2" charset="77"/>
              </a:rPr>
              <a:t>Maquettage / Wireframe</a:t>
            </a:r>
          </a:p>
        </p:txBody>
      </p:sp>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4"/>
          <a:stretch>
            <a:fillRect/>
          </a:stretch>
        </p:blipFill>
        <p:spPr>
          <a:xfrm>
            <a:off x="-12979" y="-15910"/>
            <a:ext cx="5022724" cy="892014"/>
          </a:xfrm>
          <a:prstGeom prst="rect">
            <a:avLst/>
          </a:prstGeom>
        </p:spPr>
      </p:pic>
      <p:sp>
        <p:nvSpPr>
          <p:cNvPr id="12" name="ZoneTexte 11">
            <a:extLst>
              <a:ext uri="{FF2B5EF4-FFF2-40B4-BE49-F238E27FC236}">
                <a16:creationId xmlns:a16="http://schemas.microsoft.com/office/drawing/2014/main" id="{35780031-D025-075C-ADDD-7BE89C1095B5}"/>
              </a:ext>
            </a:extLst>
          </p:cNvPr>
          <p:cNvSpPr txBox="1"/>
          <p:nvPr/>
        </p:nvSpPr>
        <p:spPr>
          <a:xfrm>
            <a:off x="2110091" y="5512011"/>
            <a:ext cx="2108579" cy="369332"/>
          </a:xfrm>
          <a:prstGeom prst="rect">
            <a:avLst/>
          </a:prstGeom>
          <a:noFill/>
        </p:spPr>
        <p:txBody>
          <a:bodyPr wrap="square">
            <a:spAutoFit/>
          </a:bodyPr>
          <a:lstStyle/>
          <a:p>
            <a:r>
              <a:rPr lang="fr-FR" dirty="0">
                <a:hlinkClick r:id="rId5"/>
              </a:rPr>
              <a:t>Version Smartphone</a:t>
            </a:r>
            <a:endParaRPr lang="fr-FR" dirty="0"/>
          </a:p>
        </p:txBody>
      </p:sp>
      <p:sp>
        <p:nvSpPr>
          <p:cNvPr id="14" name="ZoneTexte 13">
            <a:extLst>
              <a:ext uri="{FF2B5EF4-FFF2-40B4-BE49-F238E27FC236}">
                <a16:creationId xmlns:a16="http://schemas.microsoft.com/office/drawing/2014/main" id="{1411851B-39FF-9E73-EDA5-3BD672C2B61E}"/>
              </a:ext>
            </a:extLst>
          </p:cNvPr>
          <p:cNvSpPr txBox="1"/>
          <p:nvPr/>
        </p:nvSpPr>
        <p:spPr>
          <a:xfrm>
            <a:off x="7944899" y="5512011"/>
            <a:ext cx="1704697" cy="369332"/>
          </a:xfrm>
          <a:prstGeom prst="rect">
            <a:avLst/>
          </a:prstGeom>
          <a:noFill/>
        </p:spPr>
        <p:txBody>
          <a:bodyPr wrap="none" rtlCol="0">
            <a:spAutoFit/>
          </a:bodyPr>
          <a:lstStyle/>
          <a:p>
            <a:r>
              <a:rPr lang="fr-FR" dirty="0">
                <a:hlinkClick r:id="rId6"/>
              </a:rPr>
              <a:t>Version Desktop</a:t>
            </a:r>
            <a:endParaRPr lang="fr-FR" dirty="0"/>
          </a:p>
        </p:txBody>
      </p:sp>
      <p:pic>
        <p:nvPicPr>
          <p:cNvPr id="28" name="Image 27" descr="Une image contenant texte, capture d’écran, Téléphone mobile, Appareil mobile&#10;&#10;Description générée automatiquement">
            <a:extLst>
              <a:ext uri="{FF2B5EF4-FFF2-40B4-BE49-F238E27FC236}">
                <a16:creationId xmlns:a16="http://schemas.microsoft.com/office/drawing/2014/main" id="{8D96514D-696D-EFE5-B27D-4DEE715C0863}"/>
              </a:ext>
            </a:extLst>
          </p:cNvPr>
          <p:cNvPicPr>
            <a:picLocks noChangeAspect="1"/>
          </p:cNvPicPr>
          <p:nvPr/>
        </p:nvPicPr>
        <p:blipFill>
          <a:blip r:embed="rId7"/>
          <a:stretch>
            <a:fillRect/>
          </a:stretch>
        </p:blipFill>
        <p:spPr>
          <a:xfrm>
            <a:off x="2192190" y="1415762"/>
            <a:ext cx="2108579" cy="3880115"/>
          </a:xfrm>
          <a:prstGeom prst="rect">
            <a:avLst/>
          </a:prstGeom>
          <a:ln>
            <a:noFill/>
          </a:ln>
          <a:effectLst>
            <a:outerShdw blurRad="292100" dist="139700" dir="2700000" algn="tl" rotWithShape="0">
              <a:srgbClr val="333333">
                <a:alpha val="65000"/>
              </a:srgbClr>
            </a:outerShdw>
          </a:effectLst>
        </p:spPr>
      </p:pic>
      <p:pic>
        <p:nvPicPr>
          <p:cNvPr id="30" name="Image 29" descr="Une image contenant texte, capture d’écran, conception&#10;&#10;Description générée automatiquement">
            <a:extLst>
              <a:ext uri="{FF2B5EF4-FFF2-40B4-BE49-F238E27FC236}">
                <a16:creationId xmlns:a16="http://schemas.microsoft.com/office/drawing/2014/main" id="{3F671D07-9D04-06B1-5A02-45137E2F28DB}"/>
              </a:ext>
            </a:extLst>
          </p:cNvPr>
          <p:cNvPicPr>
            <a:picLocks noChangeAspect="1"/>
          </p:cNvPicPr>
          <p:nvPr/>
        </p:nvPicPr>
        <p:blipFill>
          <a:blip r:embed="rId8"/>
          <a:stretch>
            <a:fillRect/>
          </a:stretch>
        </p:blipFill>
        <p:spPr>
          <a:xfrm>
            <a:off x="6496400" y="1595557"/>
            <a:ext cx="4601693" cy="3306450"/>
          </a:xfrm>
          <a:prstGeom prst="rect">
            <a:avLst/>
          </a:prstGeom>
          <a:ln>
            <a:noFill/>
          </a:ln>
          <a:effectLst>
            <a:outerShdw blurRad="292100" dist="139700" dir="2700000" algn="tl" rotWithShape="0">
              <a:srgbClr val="333333">
                <a:alpha val="65000"/>
              </a:srgbClr>
            </a:outerShdw>
          </a:effectLst>
        </p:spPr>
      </p:pic>
      <p:pic>
        <p:nvPicPr>
          <p:cNvPr id="5" name="Image 4">
            <a:extLst>
              <a:ext uri="{FF2B5EF4-FFF2-40B4-BE49-F238E27FC236}">
                <a16:creationId xmlns:a16="http://schemas.microsoft.com/office/drawing/2014/main" id="{FEB3ED35-D342-C8BA-E13D-BCC96D42C227}"/>
              </a:ext>
            </a:extLst>
          </p:cNvPr>
          <p:cNvPicPr>
            <a:picLocks noChangeAspect="1"/>
          </p:cNvPicPr>
          <p:nvPr/>
        </p:nvPicPr>
        <p:blipFill>
          <a:blip r:embed="rId9"/>
          <a:stretch>
            <a:fillRect/>
          </a:stretch>
        </p:blipFill>
        <p:spPr>
          <a:xfrm>
            <a:off x="328276" y="258250"/>
            <a:ext cx="701798" cy="5263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2481454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7</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2787943" cy="369332"/>
          </a:xfrm>
          <a:prstGeom prst="rect">
            <a:avLst/>
          </a:prstGeom>
          <a:noFill/>
        </p:spPr>
        <p:txBody>
          <a:bodyPr wrap="none" rtlCol="0">
            <a:spAutoFit/>
          </a:bodyPr>
          <a:lstStyle/>
          <a:p>
            <a:r>
              <a:rPr lang="fr-FR" dirty="0">
                <a:solidFill>
                  <a:srgbClr val="368C83"/>
                </a:solidFill>
                <a:latin typeface="Montserrat Medium" pitchFamily="2" charset="77"/>
              </a:rPr>
              <a:t>Maquettage / </a:t>
            </a:r>
            <a:r>
              <a:rPr lang="fr-FR" dirty="0" err="1">
                <a:solidFill>
                  <a:srgbClr val="368C83"/>
                </a:solidFill>
                <a:latin typeface="Montserrat Medium" pitchFamily="2" charset="77"/>
              </a:rPr>
              <a:t>Mockup</a:t>
            </a:r>
            <a:endParaRPr lang="fr-FR" dirty="0">
              <a:solidFill>
                <a:srgbClr val="368C83"/>
              </a:solidFill>
              <a:latin typeface="Montserrat Medium" pitchFamily="2" charset="77"/>
            </a:endParaRP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4"/>
          <a:stretch>
            <a:fillRect/>
          </a:stretch>
        </p:blipFill>
        <p:spPr>
          <a:xfrm>
            <a:off x="7182256" y="0"/>
            <a:ext cx="5009743" cy="892146"/>
          </a:xfrm>
          <a:prstGeom prst="rect">
            <a:avLst/>
          </a:prstGeom>
        </p:spPr>
      </p:pic>
      <p:pic>
        <p:nvPicPr>
          <p:cNvPr id="4" name="Image 3" descr="Une image contenant capture d’écran, Téléphone mobile, texte, Appareil mobile&#10;&#10;Description générée automatiquement">
            <a:extLst>
              <a:ext uri="{FF2B5EF4-FFF2-40B4-BE49-F238E27FC236}">
                <a16:creationId xmlns:a16="http://schemas.microsoft.com/office/drawing/2014/main" id="{39FC2A3A-2B3D-86AB-DBFF-0AC0CB89133C}"/>
              </a:ext>
            </a:extLst>
          </p:cNvPr>
          <p:cNvPicPr>
            <a:picLocks noChangeAspect="1"/>
          </p:cNvPicPr>
          <p:nvPr/>
        </p:nvPicPr>
        <p:blipFill>
          <a:blip r:embed="rId5"/>
          <a:stretch>
            <a:fillRect/>
          </a:stretch>
        </p:blipFill>
        <p:spPr>
          <a:xfrm>
            <a:off x="2305260" y="1472725"/>
            <a:ext cx="1926317" cy="3803348"/>
          </a:xfrm>
          <a:prstGeom prst="rect">
            <a:avLst/>
          </a:prstGeom>
          <a:ln>
            <a:noFill/>
          </a:ln>
          <a:effectLst>
            <a:outerShdw blurRad="292100" dist="139700" dir="2700000" algn="tl" rotWithShape="0">
              <a:srgbClr val="333333">
                <a:alpha val="65000"/>
              </a:srgbClr>
            </a:outerShdw>
          </a:effectLst>
        </p:spPr>
      </p:pic>
      <p:pic>
        <p:nvPicPr>
          <p:cNvPr id="5" name="Image 4" descr="Une image contenant capture d’écran, texte, conception&#10;&#10;Description générée automatiquement">
            <a:extLst>
              <a:ext uri="{FF2B5EF4-FFF2-40B4-BE49-F238E27FC236}">
                <a16:creationId xmlns:a16="http://schemas.microsoft.com/office/drawing/2014/main" id="{340313CF-3A00-61CB-56C4-AE1F71A262D7}"/>
              </a:ext>
            </a:extLst>
          </p:cNvPr>
          <p:cNvPicPr>
            <a:picLocks noChangeAspect="1"/>
          </p:cNvPicPr>
          <p:nvPr/>
        </p:nvPicPr>
        <p:blipFill>
          <a:blip r:embed="rId6"/>
          <a:stretch>
            <a:fillRect/>
          </a:stretch>
        </p:blipFill>
        <p:spPr>
          <a:xfrm>
            <a:off x="6441809" y="1595557"/>
            <a:ext cx="4691762" cy="3306450"/>
          </a:xfrm>
          <a:prstGeom prst="rect">
            <a:avLst/>
          </a:prstGeom>
          <a:ln>
            <a:noFill/>
          </a:ln>
          <a:effectLst>
            <a:outerShdw blurRad="292100" dist="139700" dir="2700000" algn="tl" rotWithShape="0">
              <a:srgbClr val="333333">
                <a:alpha val="65000"/>
              </a:srgbClr>
            </a:outerShdw>
          </a:effectLst>
        </p:spPr>
      </p:pic>
      <p:sp>
        <p:nvSpPr>
          <p:cNvPr id="7" name="ZoneTexte 6">
            <a:extLst>
              <a:ext uri="{FF2B5EF4-FFF2-40B4-BE49-F238E27FC236}">
                <a16:creationId xmlns:a16="http://schemas.microsoft.com/office/drawing/2014/main" id="{4A836225-82BC-9FC8-5C45-59EC7B6A534A}"/>
              </a:ext>
            </a:extLst>
          </p:cNvPr>
          <p:cNvSpPr txBox="1"/>
          <p:nvPr/>
        </p:nvSpPr>
        <p:spPr>
          <a:xfrm>
            <a:off x="2108258" y="5502084"/>
            <a:ext cx="2096023" cy="369332"/>
          </a:xfrm>
          <a:prstGeom prst="rect">
            <a:avLst/>
          </a:prstGeom>
          <a:noFill/>
        </p:spPr>
        <p:txBody>
          <a:bodyPr wrap="none" rtlCol="0">
            <a:spAutoFit/>
          </a:bodyPr>
          <a:lstStyle/>
          <a:p>
            <a:r>
              <a:rPr lang="fr-FR" dirty="0">
                <a:hlinkClick r:id="rId7"/>
              </a:rPr>
              <a:t>Version Smartphone</a:t>
            </a:r>
            <a:endParaRPr lang="fr-FR" dirty="0"/>
          </a:p>
        </p:txBody>
      </p:sp>
      <p:sp>
        <p:nvSpPr>
          <p:cNvPr id="8" name="ZoneTexte 7">
            <a:extLst>
              <a:ext uri="{FF2B5EF4-FFF2-40B4-BE49-F238E27FC236}">
                <a16:creationId xmlns:a16="http://schemas.microsoft.com/office/drawing/2014/main" id="{2336B12C-B1EB-1BEF-89A8-6B7852307384}"/>
              </a:ext>
            </a:extLst>
          </p:cNvPr>
          <p:cNvSpPr txBox="1"/>
          <p:nvPr/>
        </p:nvSpPr>
        <p:spPr>
          <a:xfrm>
            <a:off x="7935675" y="5504962"/>
            <a:ext cx="1704697" cy="369332"/>
          </a:xfrm>
          <a:prstGeom prst="rect">
            <a:avLst/>
          </a:prstGeom>
          <a:noFill/>
        </p:spPr>
        <p:txBody>
          <a:bodyPr wrap="none" rtlCol="0">
            <a:spAutoFit/>
          </a:bodyPr>
          <a:lstStyle/>
          <a:p>
            <a:r>
              <a:rPr lang="fr-FR" dirty="0">
                <a:hlinkClick r:id="rId8"/>
              </a:rPr>
              <a:t>Version Desktop</a:t>
            </a:r>
            <a:endParaRPr lang="fr-FR" dirty="0"/>
          </a:p>
        </p:txBody>
      </p:sp>
      <p:pic>
        <p:nvPicPr>
          <p:cNvPr id="9" name="Image 8">
            <a:extLst>
              <a:ext uri="{FF2B5EF4-FFF2-40B4-BE49-F238E27FC236}">
                <a16:creationId xmlns:a16="http://schemas.microsoft.com/office/drawing/2014/main" id="{CB2B69F9-A79B-2AF8-9506-694620478239}"/>
              </a:ext>
            </a:extLst>
          </p:cNvPr>
          <p:cNvPicPr>
            <a:picLocks noChangeAspect="1"/>
          </p:cNvPicPr>
          <p:nvPr/>
        </p:nvPicPr>
        <p:blipFill>
          <a:blip r:embed="rId9"/>
          <a:stretch>
            <a:fillRect/>
          </a:stretch>
        </p:blipFill>
        <p:spPr>
          <a:xfrm>
            <a:off x="11221118" y="258250"/>
            <a:ext cx="699985" cy="52498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1031376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8</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2182008" cy="369332"/>
          </a:xfrm>
          <a:prstGeom prst="rect">
            <a:avLst/>
          </a:prstGeom>
          <a:noFill/>
        </p:spPr>
        <p:txBody>
          <a:bodyPr wrap="none" rtlCol="0">
            <a:spAutoFit/>
          </a:bodyPr>
          <a:lstStyle/>
          <a:p>
            <a:r>
              <a:rPr lang="fr-FR" dirty="0">
                <a:solidFill>
                  <a:srgbClr val="368C83"/>
                </a:solidFill>
                <a:latin typeface="Montserrat Medium" pitchFamily="2" charset="77"/>
              </a:rPr>
              <a:t>Mise en situation</a:t>
            </a:r>
          </a:p>
        </p:txBody>
      </p:sp>
      <p:pic>
        <p:nvPicPr>
          <p:cNvPr id="5" name="Image 4" descr="Une image contenant texte&#10;&#10;Description générée automatiquement">
            <a:extLst>
              <a:ext uri="{FF2B5EF4-FFF2-40B4-BE49-F238E27FC236}">
                <a16:creationId xmlns:a16="http://schemas.microsoft.com/office/drawing/2014/main" id="{81687D26-1F68-B745-B057-43591AA45650}"/>
              </a:ext>
            </a:extLst>
          </p:cNvPr>
          <p:cNvPicPr>
            <a:picLocks noChangeAspect="1"/>
          </p:cNvPicPr>
          <p:nvPr/>
        </p:nvPicPr>
        <p:blipFill>
          <a:blip r:embed="rId4"/>
          <a:stretch>
            <a:fillRect/>
          </a:stretch>
        </p:blipFill>
        <p:spPr>
          <a:xfrm>
            <a:off x="2209800" y="1364434"/>
            <a:ext cx="7772400" cy="5285232"/>
          </a:xfrm>
          <a:prstGeom prst="rect">
            <a:avLst/>
          </a:prstGeom>
          <a:ln>
            <a:noFill/>
          </a:ln>
          <a:effectLst>
            <a:outerShdw blurRad="292100" dist="139700" dir="2700000" algn="tl" rotWithShape="0">
              <a:srgbClr val="333333">
                <a:alpha val="65000"/>
              </a:srgbClr>
            </a:outerShdw>
          </a:effectLst>
        </p:spPr>
      </p:pic>
      <p:pic>
        <p:nvPicPr>
          <p:cNvPr id="4" name="Image 3" descr="Une image contenant Rectangle, capture d’écran, Caractère coloré, carré">
            <a:extLst>
              <a:ext uri="{FF2B5EF4-FFF2-40B4-BE49-F238E27FC236}">
                <a16:creationId xmlns:a16="http://schemas.microsoft.com/office/drawing/2014/main" id="{2E60E679-2B1B-366E-AE6F-47F0E4ED6EA9}"/>
              </a:ext>
            </a:extLst>
          </p:cNvPr>
          <p:cNvPicPr>
            <a:picLocks noChangeAspect="1"/>
          </p:cNvPicPr>
          <p:nvPr/>
        </p:nvPicPr>
        <p:blipFill>
          <a:blip r:embed="rId5"/>
          <a:stretch>
            <a:fillRect/>
          </a:stretch>
        </p:blipFill>
        <p:spPr>
          <a:xfrm>
            <a:off x="-12979" y="-15910"/>
            <a:ext cx="5022724" cy="892014"/>
          </a:xfrm>
          <a:prstGeom prst="rect">
            <a:avLst/>
          </a:prstGeom>
        </p:spPr>
      </p:pic>
    </p:spTree>
    <p:extLst>
      <p:ext uri="{BB962C8B-B14F-4D97-AF65-F5344CB8AC3E}">
        <p14:creationId xmlns:p14="http://schemas.microsoft.com/office/powerpoint/2010/main" val="2271727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9</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1247457" cy="369332"/>
          </a:xfrm>
          <a:prstGeom prst="rect">
            <a:avLst/>
          </a:prstGeom>
          <a:noFill/>
        </p:spPr>
        <p:txBody>
          <a:bodyPr wrap="none" rtlCol="0">
            <a:spAutoFit/>
          </a:bodyPr>
          <a:lstStyle/>
          <a:p>
            <a:r>
              <a:rPr lang="fr-FR" dirty="0">
                <a:solidFill>
                  <a:srgbClr val="368C83"/>
                </a:solidFill>
                <a:latin typeface="Montserrat Medium" pitchFamily="2" charset="77"/>
              </a:rPr>
              <a:t>Use Case</a:t>
            </a: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4"/>
          <a:stretch>
            <a:fillRect/>
          </a:stretch>
        </p:blipFill>
        <p:spPr>
          <a:xfrm>
            <a:off x="7169274" y="0"/>
            <a:ext cx="5022725" cy="894458"/>
          </a:xfrm>
          <a:prstGeom prst="rect">
            <a:avLst/>
          </a:prstGeom>
        </p:spPr>
      </p:pic>
      <p:pic>
        <p:nvPicPr>
          <p:cNvPr id="7" name="Image 6">
            <a:extLst>
              <a:ext uri="{FF2B5EF4-FFF2-40B4-BE49-F238E27FC236}">
                <a16:creationId xmlns:a16="http://schemas.microsoft.com/office/drawing/2014/main" id="{F4F5A68A-602B-1A8C-7019-8A1A8C75324D}"/>
              </a:ext>
            </a:extLst>
          </p:cNvPr>
          <p:cNvPicPr>
            <a:picLocks noChangeAspect="1"/>
          </p:cNvPicPr>
          <p:nvPr/>
        </p:nvPicPr>
        <p:blipFill>
          <a:blip r:embed="rId5"/>
          <a:stretch>
            <a:fillRect/>
          </a:stretch>
        </p:blipFill>
        <p:spPr>
          <a:xfrm>
            <a:off x="10978050" y="151357"/>
            <a:ext cx="641762" cy="609674"/>
          </a:xfrm>
          <a:prstGeom prst="rect">
            <a:avLst/>
          </a:prstGeom>
          <a:ln>
            <a:noFill/>
          </a:ln>
          <a:effectLst>
            <a:outerShdw blurRad="292100" dist="139700" dir="2700000" algn="tl" rotWithShape="0">
              <a:srgbClr val="333333">
                <a:alpha val="65000"/>
              </a:srgbClr>
            </a:outerShdw>
          </a:effectLst>
        </p:spPr>
      </p:pic>
      <p:pic>
        <p:nvPicPr>
          <p:cNvPr id="8" name="Image 7" descr="Une image contenant texte, diagramme, capture d’écran, Tracé">
            <a:extLst>
              <a:ext uri="{FF2B5EF4-FFF2-40B4-BE49-F238E27FC236}">
                <a16:creationId xmlns:a16="http://schemas.microsoft.com/office/drawing/2014/main" id="{24B3CE18-A551-BDDC-9543-FD29AA048D5E}"/>
              </a:ext>
            </a:extLst>
          </p:cNvPr>
          <p:cNvPicPr>
            <a:picLocks noChangeAspect="1"/>
          </p:cNvPicPr>
          <p:nvPr/>
        </p:nvPicPr>
        <p:blipFill>
          <a:blip r:embed="rId6"/>
          <a:stretch>
            <a:fillRect/>
          </a:stretch>
        </p:blipFill>
        <p:spPr>
          <a:xfrm>
            <a:off x="3238674" y="761031"/>
            <a:ext cx="5714651" cy="6096969"/>
          </a:xfrm>
          <a:prstGeom prst="rect">
            <a:avLst/>
          </a:prstGeom>
        </p:spPr>
      </p:pic>
    </p:spTree>
    <p:extLst>
      <p:ext uri="{BB962C8B-B14F-4D97-AF65-F5344CB8AC3E}">
        <p14:creationId xmlns:p14="http://schemas.microsoft.com/office/powerpoint/2010/main" val="3127083857"/>
      </p:ext>
    </p:extLst>
  </p:cSld>
  <p:clrMapOvr>
    <a:masterClrMapping/>
  </p:clrMapOvr>
  <p:transition spd="slow">
    <p:push dir="u"/>
  </p:transition>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3476</TotalTime>
  <Words>4419</Words>
  <Application>Microsoft Macintosh PowerPoint</Application>
  <PresentationFormat>Grand écran</PresentationFormat>
  <Paragraphs>422</Paragraphs>
  <Slides>35</Slides>
  <Notes>35</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35</vt:i4>
      </vt:variant>
    </vt:vector>
  </HeadingPairs>
  <TitlesOfParts>
    <vt:vector size="43" baseType="lpstr">
      <vt:lpstr>Aptos</vt:lpstr>
      <vt:lpstr>Arial</vt:lpstr>
      <vt:lpstr>Calibri</vt:lpstr>
      <vt:lpstr>Calibri Light</vt:lpstr>
      <vt:lpstr>Helvetica</vt:lpstr>
      <vt:lpstr>Montserrat Medium</vt:lpstr>
      <vt:lpstr>Pacifico</vt:lpstr>
      <vt:lpstr>Thème Office</vt:lpstr>
      <vt:lpstr>Change ton climat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Change ton climat</dc:title>
  <dc:creator>Christopher Chiarandini</dc:creator>
  <cp:lastModifiedBy>Christopher CHIARANDINI</cp:lastModifiedBy>
  <cp:revision>36</cp:revision>
  <dcterms:created xsi:type="dcterms:W3CDTF">2023-10-10T08:42:24Z</dcterms:created>
  <dcterms:modified xsi:type="dcterms:W3CDTF">2024-05-31T14:50:05Z</dcterms:modified>
</cp:coreProperties>
</file>

<file path=docProps/thumbnail.jpeg>
</file>